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35.xml.rels" ContentType="application/vnd.openxmlformats-package.relationships+xml"/>
  <Override PartName="/ppt/notesSlides/notesSlide35.xml" ContentType="application/vnd.openxmlformats-officedocument.presentationml.notesSlide+xml"/>
  <Override PartName="/ppt/_rels/presentation.xml.rels" ContentType="application/vnd.openxmlformats-package.relationships+xml"/>
  <Override PartName="/ppt/media/image61.jpeg" ContentType="image/jpeg"/>
  <Override PartName="/ppt/media/image15.png" ContentType="image/png"/>
  <Override PartName="/ppt/media/image66.jpeg" ContentType="image/jpeg"/>
  <Override PartName="/ppt/media/image73.jpeg" ContentType="image/jpeg"/>
  <Override PartName="/ppt/media/image40.jpeg" ContentType="image/jpeg"/>
  <Override PartName="/ppt/media/image24.png" ContentType="image/png"/>
  <Override PartName="/ppt/media/image49.png" ContentType="image/png"/>
  <Override PartName="/ppt/media/image60.wmf" ContentType="image/x-wmf"/>
  <Override PartName="/ppt/media/image69.wmf" ContentType="image/x-wmf"/>
  <Override PartName="/ppt/media/image33.png" ContentType="image/png"/>
  <Override PartName="/ppt/media/image17.png" ContentType="image/png"/>
  <Override PartName="/ppt/media/image57.jpeg" ContentType="image/jpeg"/>
  <Override PartName="/ppt/media/image3.png" ContentType="image/png"/>
  <Override PartName="/ppt/media/image42.png" ContentType="image/png"/>
  <Override PartName="/ppt/media/image26.png" ContentType="image/png"/>
  <Override PartName="/ppt/media/image7.jpeg" ContentType="image/jpeg"/>
  <Override PartName="/ppt/media/image62.wmf" ContentType="image/x-wmf"/>
  <Override PartName="/ppt/media/image51.png" ContentType="image/png"/>
  <Override PartName="/ppt/media/image35.png" ContentType="image/png"/>
  <Override PartName="/ppt/media/image68.jpeg" ContentType="image/jpeg"/>
  <Override PartName="/ppt/media/image75.jpeg" ContentType="image/jpeg"/>
  <Override PartName="/ppt/media/image5.png" ContentType="image/png"/>
  <Override PartName="/ppt/media/image44.png" ContentType="image/png"/>
  <Override PartName="/ppt/media/image53.png" ContentType="image/png"/>
  <Override PartName="/ppt/media/image19.jpeg" ContentType="image/jpeg"/>
  <Override PartName="/ppt/media/image12.png" ContentType="image/png"/>
  <Override PartName="/ppt/media/image4.jpeg" ContentType="image/jpeg"/>
  <Override PartName="/ppt/media/image59.jpeg" ContentType="image/jpeg"/>
  <Override PartName="/ppt/media/image46.png" ContentType="image/png"/>
  <Override PartName="/ppt/media/image21.png" ContentType="image/png"/>
  <Override PartName="/ppt/media/image65.jpeg" ContentType="image/jpeg"/>
  <Override PartName="/ppt/media/image72.jpeg" ContentType="image/jpeg"/>
  <Override PartName="/ppt/media/image55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37.jpeg" ContentType="image/jpeg"/>
  <Override PartName="/ppt/media/image9.png" ContentType="image/png"/>
  <Override PartName="/ppt/media/image48.png" ContentType="image/png"/>
  <Override PartName="/ppt/media/image23.png" ContentType="image/png"/>
  <Override PartName="/ppt/media/image16.jpeg" ContentType="image/jpeg"/>
  <Override PartName="/ppt/media/image1.jpeg" ContentType="image/jpeg"/>
  <Override PartName="/ppt/media/image32.png" ContentType="image/png"/>
  <Override PartName="/ppt/media/image28.jpeg" ContentType="image/jpeg"/>
  <Override PartName="/ppt/media/image2.png" ContentType="image/png"/>
  <Override PartName="/ppt/media/image67.jpeg" ContentType="image/jpeg"/>
  <Override PartName="/ppt/media/image34.jpeg" ContentType="image/jpeg"/>
  <Override PartName="/ppt/media/image74.jpeg" ContentType="image/jpeg"/>
  <Override PartName="/ppt/media/image41.jpeg" ContentType="image/jpeg"/>
  <Override PartName="/ppt/media/image50.png" ContentType="image/png"/>
  <Override PartName="/ppt/media/image18.png" ContentType="image/png"/>
  <Override PartName="/ppt/media/image70.wmf" ContentType="image/x-wmf"/>
  <Override PartName="/ppt/media/image13.jpeg" ContentType="image/jpeg"/>
  <Override PartName="/ppt/media/image43.png" ContentType="image/png"/>
  <Override PartName="/ppt/media/image27.png" ContentType="image/png"/>
  <Override PartName="/ppt/media/image63.wmf" ContentType="image/x-wmf"/>
  <Override PartName="/ppt/media/image25.jpeg" ContentType="image/jpeg"/>
  <Override PartName="/ppt/media/image52.png" ContentType="image/png"/>
  <Override PartName="/ppt/media/image11.png" ContentType="image/png"/>
  <Override PartName="/ppt/media/image36.png" ContentType="image/png"/>
  <Override PartName="/ppt/media/image64.jpeg" ContentType="image/jpeg"/>
  <Override PartName="/ppt/media/image31.jpeg" ContentType="image/jpeg"/>
  <Override PartName="/ppt/media/image56.wmf" ContentType="image/x-wmf"/>
  <Override PartName="/ppt/media/image6.png" ContentType="image/png"/>
  <Override PartName="/ppt/media/image71.jpeg" ContentType="image/jpeg"/>
  <Override PartName="/ppt/media/image20.png" ContentType="image/png"/>
  <Override PartName="/ppt/media/image45.png" ContentType="image/png"/>
  <Override PartName="/ppt/media/image29.png" ContentType="image/png"/>
  <Override PartName="/ppt/media/image10.jpeg" ContentType="image/jpeg"/>
  <Override PartName="/ppt/media/image54.png" ContentType="image/png"/>
  <Override PartName="/ppt/media/image38.png" ContentType="image/png"/>
  <Override PartName="/ppt/media/image58.wmf" ContentType="image/x-wmf"/>
  <Override PartName="/ppt/media/image22.jpeg" ContentType="image/jpeg"/>
  <Override PartName="/ppt/media/image8.png" ContentType="image/png"/>
  <Override PartName="/ppt/media/image47.png" ContentType="image/png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_rels/slideLayout88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75.xml.rels" ContentType="application/vnd.openxmlformats-package.relationships+xml"/>
  <Override PartName="/ppt/slideLayouts/slideLayout4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4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EE3912D3-D749-4BD5-80B4-3EC1A8D1D4C4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755640" y="5078520"/>
            <a:ext cx="6045120" cy="480852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3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3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6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6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0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0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4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4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7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8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0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1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4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4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8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8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2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2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5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5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2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3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0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7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44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5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2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6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00" cy="6878520"/>
          </a:xfrm>
          <a:prstGeom prst="rect">
            <a:avLst/>
          </a:prstGeom>
          <a:ln>
            <a:noFill/>
          </a:ln>
        </p:spPr>
      </p:pic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slideLayout" Target="../slideLayouts/slideLayout12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slideLayout" Target="../slideLayouts/slideLayout1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13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14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14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14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871560" y="5688000"/>
            <a:ext cx="7475400" cy="677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404040"/>
                </a:solidFill>
                <a:latin typeface="Calibri"/>
              </a:rPr>
              <a:t>декабрь 2016года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404040"/>
                </a:solidFill>
                <a:latin typeface="Calibri"/>
              </a:rPr>
              <a:t>МОУ «Шумиловская средняя общеобразовательная школа»</a:t>
            </a:r>
            <a:endParaRPr/>
          </a:p>
        </p:txBody>
      </p:sp>
      <p:sp>
        <p:nvSpPr>
          <p:cNvPr id="487" name="CustomShape 2"/>
          <p:cNvSpPr/>
          <p:nvPr/>
        </p:nvSpPr>
        <p:spPr>
          <a:xfrm>
            <a:off x="936000" y="792000"/>
            <a:ext cx="7339680" cy="1218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80"/>
                </a:solidFill>
                <a:latin typeface="Times New Roman"/>
              </a:rPr>
              <a:t>Педагогический совет на тему: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600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2600">
                <a:solidFill>
                  <a:srgbClr val="800000"/>
                </a:solidFill>
                <a:latin typeface="Times New Roman"/>
              </a:rPr>
              <a:t>«Использование современных технологий обучения как условие повышения качества знаний»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7e0021"/>
                </a:solidFill>
                <a:latin typeface="Times New Roman"/>
              </a:rPr>
              <a:t>Рейтинговая таблица по результатам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7e0021"/>
                </a:solidFill>
                <a:latin typeface="Times New Roman"/>
              </a:rPr>
              <a:t> </a:t>
            </a:r>
            <a:r>
              <a:rPr b="1" lang="ru-RU" sz="2800">
                <a:solidFill>
                  <a:srgbClr val="7e0021"/>
                </a:solidFill>
                <a:latin typeface="Times New Roman"/>
              </a:rPr>
              <a:t>успеваемости 1 четверти</a:t>
            </a:r>
            <a:endParaRPr/>
          </a:p>
        </p:txBody>
      </p:sp>
      <p:graphicFrame>
        <p:nvGraphicFramePr>
          <p:cNvPr id="511" name="Table 2"/>
          <p:cNvGraphicFramePr/>
          <p:nvPr/>
        </p:nvGraphicFramePr>
        <p:xfrm>
          <a:off x="941400" y="2047320"/>
          <a:ext cx="7117920" cy="2652840"/>
        </p:xfrm>
        <a:graphic>
          <a:graphicData uri="http://schemas.openxmlformats.org/drawingml/2006/table">
            <a:tbl>
              <a:tblPr/>
              <a:tblGrid>
                <a:gridCol w="1465200"/>
                <a:gridCol w="1095480"/>
                <a:gridCol w="1257480"/>
                <a:gridCol w="680760"/>
                <a:gridCol w="1257840"/>
                <a:gridCol w="680760"/>
                <a:gridCol w="680400"/>
              </a:tblGrid>
              <a:tr h="92808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место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</a:t>
                      </a:r>
                      <a:endParaRPr/>
                    </a:p>
                  </a:txBody>
                  <a:tcPr/>
                </a:tc>
              </a:tr>
              <a:tr h="87084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 и 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6а, 8б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6б, 10 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8а</a:t>
                      </a:r>
                      <a:endParaRPr/>
                    </a:p>
                  </a:txBody>
                  <a:tcPr/>
                </a:tc>
              </a:tr>
              <a:tr h="85392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5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8000" y="4701600"/>
            <a:ext cx="2891520" cy="18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спортивного и творческого направлений</a:t>
            </a:r>
            <a:endParaRPr/>
          </a:p>
        </p:txBody>
      </p:sp>
      <p:pic>
        <p:nvPicPr>
          <p:cNvPr descr="" id="5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1368000"/>
            <a:ext cx="10364040" cy="669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 </a:t>
            </a:r>
            <a:r>
              <a:rPr b="1" lang="ru-RU">
                <a:latin typeface="Times New Roman"/>
              </a:rPr>
              <a:t>спортивного и творческого направлений</a:t>
            </a:r>
            <a:endParaRPr/>
          </a:p>
        </p:txBody>
      </p:sp>
      <p:graphicFrame>
        <p:nvGraphicFramePr>
          <p:cNvPr id="520" name="Table 4"/>
          <p:cNvGraphicFramePr/>
          <p:nvPr/>
        </p:nvGraphicFramePr>
        <p:xfrm>
          <a:off x="775440" y="1936440"/>
          <a:ext cx="7484040" cy="2516040"/>
        </p:xfrm>
        <a:graphic>
          <a:graphicData uri="http://schemas.openxmlformats.org/drawingml/2006/table">
            <a:tbl>
              <a:tblPr/>
              <a:tblGrid>
                <a:gridCol w="1614600"/>
                <a:gridCol w="1806840"/>
                <a:gridCol w="1065960"/>
                <a:gridCol w="749880"/>
                <a:gridCol w="748800"/>
                <a:gridCol w="749880"/>
                <a:gridCol w="748080"/>
              </a:tblGrid>
              <a:tr h="42048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место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</a:t>
                      </a:r>
                      <a:endParaRPr/>
                    </a:p>
                  </a:txBody>
                  <a:tcPr/>
                </a:tc>
              </a:tr>
              <a:tr h="102708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6а,10,11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8б,5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8а 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6б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</a:t>
                      </a:r>
                      <a:endParaRPr/>
                    </a:p>
                  </a:txBody>
                  <a:tcPr/>
                </a:tc>
              </a:tr>
              <a:tr h="106848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98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5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41240" y="4536000"/>
            <a:ext cx="2891520" cy="18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3" nodeType="tmRoot" restart="never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естествено-географического направления </a:t>
            </a:r>
            <a:endParaRPr/>
          </a:p>
        </p:txBody>
      </p:sp>
      <p:pic>
        <p:nvPicPr>
          <p:cNvPr descr="" id="52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8400" y="1710720"/>
            <a:ext cx="10025640" cy="584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5" nodeType="tmRoot" restart="never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 </a:t>
            </a:r>
            <a:r>
              <a:rPr b="1" lang="ru-RU">
                <a:latin typeface="Times New Roman"/>
              </a:rPr>
              <a:t>естествено-географического направления </a:t>
            </a:r>
            <a:endParaRPr/>
          </a:p>
        </p:txBody>
      </p:sp>
      <p:graphicFrame>
        <p:nvGraphicFramePr>
          <p:cNvPr id="529" name="Table 4"/>
          <p:cNvGraphicFramePr/>
          <p:nvPr/>
        </p:nvGraphicFramePr>
        <p:xfrm>
          <a:off x="703440" y="2201760"/>
          <a:ext cx="7646400" cy="2342880"/>
        </p:xfrm>
        <a:graphic>
          <a:graphicData uri="http://schemas.openxmlformats.org/drawingml/2006/table">
            <a:tbl>
              <a:tblPr/>
              <a:tblGrid>
                <a:gridCol w="1055520"/>
                <a:gridCol w="879840"/>
                <a:gridCol w="729000"/>
                <a:gridCol w="645840"/>
                <a:gridCol w="921240"/>
                <a:gridCol w="865800"/>
                <a:gridCol w="811080"/>
                <a:gridCol w="604800"/>
                <a:gridCol w="1133280"/>
              </a:tblGrid>
              <a:tr h="86904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место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</a:t>
                      </a:r>
                      <a:endParaRPr/>
                    </a:p>
                  </a:txBody>
                  <a:tcPr/>
                </a:tc>
              </a:tr>
              <a:tr h="73872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8б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8а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6а,6б</a:t>
                      </a:r>
                      <a:endParaRPr/>
                    </a:p>
                  </a:txBody>
                  <a:tcPr/>
                </a:tc>
              </a:tr>
              <a:tr h="73512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58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52,5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53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56000" y="4670280"/>
            <a:ext cx="2891520" cy="18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7" nodeType="tmRoot" restart="never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физико- математического направления </a:t>
            </a:r>
            <a:endParaRPr/>
          </a:p>
        </p:txBody>
      </p:sp>
      <p:pic>
        <p:nvPicPr>
          <p:cNvPr descr="" id="53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1442520"/>
            <a:ext cx="10004040" cy="640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9" nodeType="tmRoot" restart="never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 </a:t>
            </a:r>
            <a:r>
              <a:rPr b="1" lang="ru-RU">
                <a:latin typeface="Times New Roman"/>
              </a:rPr>
              <a:t>физико- математического направления </a:t>
            </a:r>
            <a:endParaRPr/>
          </a:p>
        </p:txBody>
      </p:sp>
      <p:graphicFrame>
        <p:nvGraphicFramePr>
          <p:cNvPr id="538" name="Table 4"/>
          <p:cNvGraphicFramePr/>
          <p:nvPr/>
        </p:nvGraphicFramePr>
        <p:xfrm>
          <a:off x="919440" y="2602440"/>
          <a:ext cx="7410960" cy="1938960"/>
        </p:xfrm>
        <a:graphic>
          <a:graphicData uri="http://schemas.openxmlformats.org/drawingml/2006/table">
            <a:tbl>
              <a:tblPr/>
              <a:tblGrid>
                <a:gridCol w="1764720"/>
                <a:gridCol w="810360"/>
                <a:gridCol w="811800"/>
                <a:gridCol w="812160"/>
                <a:gridCol w="811800"/>
                <a:gridCol w="811800"/>
                <a:gridCol w="951480"/>
                <a:gridCol w="636840"/>
              </a:tblGrid>
              <a:tr h="65700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место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</a:tr>
              <a:tr h="73404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6а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6б,8б,9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8а</a:t>
                      </a:r>
                      <a:endParaRPr/>
                    </a:p>
                  </a:txBody>
                  <a:tcPr/>
                </a:tc>
              </a:tr>
              <a:tr h="54792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68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49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31" nodeType="tmRoot" restart="never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b="1" lang="ru-RU">
                <a:latin typeface="Times New Roman"/>
              </a:rPr>
              <a:t>                         </a:t>
            </a:r>
            <a:r>
              <a:rPr b="1" lang="ru-RU">
                <a:latin typeface="Times New Roman"/>
              </a:rPr>
              <a:t>Рейтинговая таблица качества знаний по предметам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 </a:t>
            </a:r>
            <a:r>
              <a:rPr b="1" lang="ru-RU">
                <a:latin typeface="Times New Roman"/>
              </a:rPr>
              <a:t>филологического направления </a:t>
            </a:r>
            <a:endParaRPr/>
          </a:p>
        </p:txBody>
      </p:sp>
      <p:pic>
        <p:nvPicPr>
          <p:cNvPr descr="" id="5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1368360"/>
            <a:ext cx="10148040" cy="676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3" nodeType="tmRoot" restart="never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Рейтинговая таблица качества знаний по предметам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latin typeface="Times New Roman"/>
              </a:rPr>
              <a:t> </a:t>
            </a:r>
            <a:r>
              <a:rPr b="1" lang="ru-RU">
                <a:latin typeface="Times New Roman"/>
              </a:rPr>
              <a:t>филологического направления </a:t>
            </a:r>
            <a:endParaRPr/>
          </a:p>
        </p:txBody>
      </p:sp>
      <p:graphicFrame>
        <p:nvGraphicFramePr>
          <p:cNvPr id="546" name="Table 4"/>
          <p:cNvGraphicFramePr/>
          <p:nvPr/>
        </p:nvGraphicFramePr>
        <p:xfrm>
          <a:off x="730440" y="2218680"/>
          <a:ext cx="7555320" cy="2002320"/>
        </p:xfrm>
        <a:graphic>
          <a:graphicData uri="http://schemas.openxmlformats.org/drawingml/2006/table">
            <a:tbl>
              <a:tblPr/>
              <a:tblGrid>
                <a:gridCol w="1605960"/>
                <a:gridCol w="738000"/>
                <a:gridCol w="738720"/>
                <a:gridCol w="739080"/>
                <a:gridCol w="738720"/>
                <a:gridCol w="738720"/>
                <a:gridCol w="513000"/>
                <a:gridCol w="581400"/>
                <a:gridCol w="581400"/>
                <a:gridCol w="580320"/>
              </a:tblGrid>
              <a:tr h="748800">
                <a:tc>
                  <a:txBody>
                    <a:bodyPr bIns="46800" lIns="90000" rIns="90000" tIns="46800" wrap="none"/>
                    <a:p>
                      <a:r>
                        <a:rPr b="1" lang="ru-RU"/>
                        <a:t>место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</a:t>
                      </a:r>
                      <a:endParaRPr/>
                    </a:p>
                  </a:txBody>
                  <a:tcPr/>
                </a:tc>
              </a:tr>
              <a:tr h="62892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класс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6а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8б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6б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8а</a:t>
                      </a:r>
                      <a:endParaRPr/>
                    </a:p>
                  </a:txBody>
                  <a:tcPr/>
                </a:tc>
              </a:tr>
              <a:tr h="624600">
                <a:tc>
                  <a:txBody>
                    <a:bodyPr bIns="46800" lIns="90000" rIns="90000" tIns="46800" wrap="none"/>
                    <a:p>
                      <a:r>
                        <a:rPr lang="ru-RU"/>
                        <a:t>%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74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64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56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38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46800" wrap="none"/>
                    <a:p>
                      <a:r>
                        <a:rPr lang="ru-RU"/>
                        <a:t>27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5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40520" y="4392000"/>
            <a:ext cx="2891520" cy="18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5" nodeType="tmRoot" restart="never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ff3366"/>
                </a:solidFill>
                <a:latin typeface="Times New Roman"/>
              </a:rPr>
              <a:t>Если я получаю хорошую отметку, это значит…</a:t>
            </a:r>
            <a:endParaRPr/>
          </a:p>
        </p:txBody>
      </p:sp>
      <p:sp>
        <p:nvSpPr>
          <p:cNvPr id="549" name="CustomShape 2"/>
          <p:cNvSpPr/>
          <p:nvPr/>
        </p:nvSpPr>
        <p:spPr>
          <a:xfrm>
            <a:off x="1058760" y="1656000"/>
            <a:ext cx="8227800" cy="38869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latin typeface="Times New Roman"/>
              </a:rPr>
              <a:t>- я очень рада, что я приготовилась,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latin typeface="Times New Roman"/>
              </a:rPr>
              <a:t>- </a:t>
            </a:r>
            <a:r>
              <a:rPr lang="ru-RU" sz="2800">
                <a:solidFill>
                  <a:srgbClr val="0000ff"/>
                </a:solidFill>
                <a:latin typeface="Times New Roman"/>
              </a:rPr>
              <a:t>я могу учиться очень хорошо, 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ff"/>
                </a:solidFill>
                <a:latin typeface="Times New Roman"/>
              </a:rPr>
              <a:t>- 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будет больше шансов получить хорошую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профессию,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ff"/>
                </a:solidFill>
                <a:latin typeface="Times New Roman"/>
              </a:rPr>
              <a:t>-поставив цель, я смогу всегда получать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ff"/>
                </a:solidFill>
                <a:latin typeface="Times New Roman"/>
              </a:rPr>
              <a:t>   </a:t>
            </a:r>
            <a:r>
              <a:rPr lang="ru-RU" sz="2800">
                <a:solidFill>
                  <a:srgbClr val="0000ff"/>
                </a:solidFill>
                <a:latin typeface="Times New Roman"/>
              </a:rPr>
              <a:t>хорошие оценки,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ff"/>
                </a:solidFill>
                <a:latin typeface="Times New Roman"/>
              </a:rPr>
              <a:t>-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я что-то знаю, я умная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ff"/>
                </a:solidFill>
                <a:latin typeface="Times New Roman"/>
              </a:rPr>
              <a:t>-хорошо постарался,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u="sng">
                <a:solidFill>
                  <a:srgbClr val="0000ff"/>
                </a:solidFill>
                <a:latin typeface="Times New Roman"/>
              </a:rPr>
              <a:t>-</a:t>
            </a:r>
            <a:r>
              <a:rPr b="1" lang="ru-RU" sz="2800" u="sng">
                <a:solidFill>
                  <a:srgbClr val="ff3366"/>
                </a:solidFill>
                <a:latin typeface="Times New Roman"/>
              </a:rPr>
              <a:t>меня похвалят</a:t>
            </a:r>
            <a:endParaRPr/>
          </a:p>
        </p:txBody>
      </p:sp>
      <p:pic>
        <p:nvPicPr>
          <p:cNvPr descr="" id="5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48000" y="4422240"/>
            <a:ext cx="2097360" cy="169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7" nodeType="tmRoot" restart="never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CustomShape 3"/>
          <p:cNvSpPr/>
          <p:nvPr/>
        </p:nvSpPr>
        <p:spPr>
          <a:xfrm>
            <a:off x="457200" y="273600"/>
            <a:ext cx="8225280" cy="11408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3200"/>
              <a:t>Цели:</a:t>
            </a:r>
            <a:endParaRPr/>
          </a:p>
        </p:txBody>
      </p:sp>
      <p:sp>
        <p:nvSpPr>
          <p:cNvPr id="491" name="CustomShape 4"/>
          <p:cNvSpPr/>
          <p:nvPr/>
        </p:nvSpPr>
        <p:spPr>
          <a:xfrm>
            <a:off x="792000" y="1800000"/>
            <a:ext cx="6980040" cy="397332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pPr>
              <a:lnSpc>
                <a:spcPct val="100000"/>
              </a:lnSpc>
            </a:pPr>
            <a:r>
              <a:rPr lang="ru-RU" sz="2600">
                <a:latin typeface="Times New Roman"/>
              </a:rPr>
              <a:t>            </a:t>
            </a:r>
            <a:r>
              <a:rPr lang="ru-RU" sz="2600">
                <a:latin typeface="Times New Roman"/>
              </a:rPr>
              <a:t>1. </a:t>
            </a:r>
            <a:r>
              <a:rPr lang="ru-RU" sz="2200">
                <a:latin typeface="Times New Roman"/>
              </a:rPr>
              <a:t>Определить понятие «качество образования» и актуальность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 </a:t>
            </a:r>
            <a:r>
              <a:rPr lang="ru-RU" sz="2200">
                <a:latin typeface="Times New Roman"/>
              </a:rPr>
              <a:t>этого понятия в современных условиях образования.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</a:t>
            </a:r>
            <a:r>
              <a:rPr lang="ru-RU" sz="2200">
                <a:latin typeface="Times New Roman"/>
              </a:rPr>
              <a:t>2. Формирование у членов педсовета умение осуществлять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</a:t>
            </a:r>
            <a:r>
              <a:rPr lang="ru-RU" sz="2200">
                <a:latin typeface="Times New Roman"/>
              </a:rPr>
              <a:t>самоанализ профессиональной деятельности, умение осуществлять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</a:t>
            </a:r>
            <a:r>
              <a:rPr lang="ru-RU" sz="2200">
                <a:latin typeface="Times New Roman"/>
              </a:rPr>
              <a:t>учебное сотрудничество и профессиональную коммуникацию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</a:t>
            </a:r>
            <a:r>
              <a:rPr lang="ru-RU" sz="2200">
                <a:latin typeface="Times New Roman"/>
              </a:rPr>
              <a:t>для решения практических задач учебной и педагогической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      </a:t>
            </a:r>
            <a:r>
              <a:rPr lang="ru-RU" sz="2200">
                <a:latin typeface="Times New Roman"/>
              </a:rPr>
              <a:t>деятельности.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</a:t>
            </a:r>
            <a:r>
              <a:rPr lang="ru-RU" sz="2200">
                <a:latin typeface="Times New Roman"/>
              </a:rPr>
              <a:t>3. Поиск путей оптимизации образовательной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latin typeface="Times New Roman"/>
              </a:rPr>
              <a:t>                     </a:t>
            </a:r>
            <a:r>
              <a:rPr lang="ru-RU" sz="2200">
                <a:latin typeface="Times New Roman"/>
              </a:rPr>
              <a:t>среды школы в целях обеспечения качественного образования. </a:t>
            </a:r>
            <a:endParaRPr/>
          </a:p>
        </p:txBody>
      </p:sp>
      <p:pic>
        <p:nvPicPr>
          <p:cNvPr descr="" id="4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80000" y="4608000"/>
            <a:ext cx="2444040" cy="209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ff3366"/>
                </a:solidFill>
                <a:latin typeface="Times New Roman"/>
                <a:ea typeface="Times New Roman"/>
              </a:rPr>
              <a:t>Если я получаю плохую отметку, это значит…</a:t>
            </a:r>
            <a:endParaRPr/>
          </a:p>
        </p:txBody>
      </p:sp>
      <p:sp>
        <p:nvSpPr>
          <p:cNvPr id="552" name="CustomShape 2"/>
          <p:cNvSpPr/>
          <p:nvPr/>
        </p:nvSpPr>
        <p:spPr>
          <a:xfrm>
            <a:off x="457200" y="273600"/>
            <a:ext cx="8227800" cy="53064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                 </a:t>
            </a:r>
            <a:endParaRPr/>
          </a:p>
        </p:txBody>
      </p:sp>
      <p:sp>
        <p:nvSpPr>
          <p:cNvPr id="553" name="CustomShape 3"/>
          <p:cNvSpPr/>
          <p:nvPr/>
        </p:nvSpPr>
        <p:spPr>
          <a:xfrm>
            <a:off x="1152000" y="1728000"/>
            <a:ext cx="6910920" cy="3976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/>
              <a:t>- </a:t>
            </a:r>
            <a:r>
              <a:rPr lang="ru-RU" sz="2800"/>
              <a:t>мне обидно, не приготовился,</a:t>
            </a:r>
            <a:endParaRPr/>
          </a:p>
          <a:p>
            <a:r>
              <a:rPr lang="ru-RU" sz="2800"/>
              <a:t>- мало чему научилась в школе, </a:t>
            </a:r>
            <a:endParaRPr/>
          </a:p>
          <a:p>
            <a:r>
              <a:rPr lang="ru-RU" sz="2800"/>
              <a:t>-нужно начать заниматься лучше, </a:t>
            </a:r>
            <a:endParaRPr/>
          </a:p>
          <a:p>
            <a:r>
              <a:rPr lang="ru-RU" sz="2800"/>
              <a:t>-я немного тупой, </a:t>
            </a:r>
            <a:endParaRPr/>
          </a:p>
          <a:p>
            <a:r>
              <a:rPr lang="ru-RU" sz="2800"/>
              <a:t>-не слушала на уроке, </a:t>
            </a:r>
            <a:endParaRPr/>
          </a:p>
          <a:p>
            <a:r>
              <a:rPr lang="ru-RU" sz="2800"/>
              <a:t>-я  неправильно списал,</a:t>
            </a:r>
            <a:endParaRPr/>
          </a:p>
          <a:p>
            <a:r>
              <a:rPr lang="ru-RU" sz="2800"/>
              <a:t>- меня не похвалят</a:t>
            </a:r>
            <a:endParaRPr/>
          </a:p>
        </p:txBody>
      </p:sp>
      <p:pic>
        <p:nvPicPr>
          <p:cNvPr descr="" id="55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26640" y="4464000"/>
            <a:ext cx="1953360" cy="167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9" nodeType="tmRoot" restart="never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1296000" y="273600"/>
            <a:ext cx="7389000" cy="1143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b="1" lang="ru-RU" sz="2800">
                <a:solidFill>
                  <a:srgbClr val="ff3366"/>
                </a:solidFill>
                <a:latin typeface="Times New Roman"/>
                <a:ea typeface="Times New Roman"/>
              </a:rPr>
              <a:t>Мне всегда приятно, когда взрослые…</a:t>
            </a:r>
            <a:endParaRPr/>
          </a:p>
        </p:txBody>
      </p:sp>
      <p:sp>
        <p:nvSpPr>
          <p:cNvPr id="556" name="CustomShape 2"/>
          <p:cNvSpPr/>
          <p:nvPr/>
        </p:nvSpPr>
        <p:spPr>
          <a:xfrm>
            <a:off x="457200" y="273600"/>
            <a:ext cx="8227800" cy="53064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                 </a:t>
            </a:r>
            <a:endParaRPr/>
          </a:p>
        </p:txBody>
      </p:sp>
      <p:sp>
        <p:nvSpPr>
          <p:cNvPr id="557" name="CustomShape 3"/>
          <p:cNvSpPr/>
          <p:nvPr/>
        </p:nvSpPr>
        <p:spPr>
          <a:xfrm>
            <a:off x="936000" y="1887480"/>
            <a:ext cx="8228160" cy="41738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/>
              <a:t> </a:t>
            </a:r>
            <a:r>
              <a:rPr lang="ru-RU" sz="2600">
                <a:latin typeface="Times New Roman"/>
                <a:ea typeface="Times New Roman"/>
              </a:rPr>
              <a:t>-помогает мне сделать д/работу,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-не ругаются и уважают, меня уважают, верят,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уважают нас,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-хорошо объясняют темы урока,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-помогают и объясняют мне что-то, что мне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 </a:t>
            </a:r>
            <a:r>
              <a:rPr lang="ru-RU" sz="2600">
                <a:latin typeface="Times New Roman"/>
                <a:ea typeface="Times New Roman"/>
              </a:rPr>
              <a:t>не понятно,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-относятся ко мне как к взрослому, разговаривают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со мной наравне, уделяют больше внимания,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-хвалят меня за что-то, меня хвалят, относятся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с пониманием к подросткам, ставят в пример другим,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покупают мне сладкое</a:t>
            </a:r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ff3366"/>
                </a:solidFill>
                <a:latin typeface="Times New Roman"/>
                <a:ea typeface="Times New Roman"/>
              </a:rPr>
              <a:t>Когда я смотрю на учителя, мне кажется, что он…</a:t>
            </a:r>
            <a:endParaRPr/>
          </a:p>
        </p:txBody>
      </p:sp>
      <p:sp>
        <p:nvSpPr>
          <p:cNvPr id="559" name="CustomShape 2"/>
          <p:cNvSpPr/>
          <p:nvPr/>
        </p:nvSpPr>
        <p:spPr>
          <a:xfrm>
            <a:off x="864000" y="1872000"/>
            <a:ext cx="8228160" cy="43909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2600">
                <a:latin typeface="Times New Roman"/>
              </a:rPr>
              <a:t>-хороший, меня за что-то похвалит</a:t>
            </a:r>
            <a:endParaRPr/>
          </a:p>
          <a:p>
            <a:r>
              <a:rPr lang="ru-RU" sz="2600">
                <a:latin typeface="Times New Roman"/>
              </a:rPr>
              <a:t>-хочет вызвать к доске,  хочет спросить,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 объясняет тему только тем ученикам, которые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 </a:t>
            </a:r>
            <a:r>
              <a:rPr lang="ru-RU" sz="2600">
                <a:latin typeface="Times New Roman"/>
                <a:ea typeface="Times New Roman"/>
              </a:rPr>
              <a:t>лучше понимают, и разговаривают они лишь </a:t>
            </a:r>
            <a:endParaRPr/>
          </a:p>
          <a:p>
            <a:r>
              <a:rPr lang="ru-RU" sz="2600" u="sng">
                <a:latin typeface="Times New Roman"/>
                <a:ea typeface="Times New Roman"/>
              </a:rPr>
              <a:t>на   своем языке, </a:t>
            </a:r>
            <a:endParaRPr/>
          </a:p>
          <a:p>
            <a:r>
              <a:rPr lang="ru-RU" sz="2600" u="sng">
                <a:latin typeface="Times New Roman"/>
                <a:ea typeface="Times New Roman"/>
              </a:rPr>
              <a:t>-</a:t>
            </a:r>
            <a:r>
              <a:rPr lang="ru-RU" sz="2600">
                <a:latin typeface="Times New Roman"/>
                <a:ea typeface="Times New Roman"/>
              </a:rPr>
              <a:t>обычный человек, умный, иногда не справедлив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 </a:t>
            </a:r>
            <a:r>
              <a:rPr lang="ru-RU" sz="2600">
                <a:latin typeface="Times New Roman"/>
                <a:ea typeface="Times New Roman"/>
              </a:rPr>
              <a:t>по отношению ко мне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 очень хорошо объясняет урок,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-меня не любит, меня наругает,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 заинтересован происходящим,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- смотрит на меня</a:t>
            </a:r>
            <a:endParaRPr/>
          </a:p>
        </p:txBody>
      </p:sp>
      <p:pic>
        <p:nvPicPr>
          <p:cNvPr descr="" id="56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36000" y="4318920"/>
            <a:ext cx="216000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3" nodeType="tmRoot" restart="never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0000"/>
                </a:solidFill>
                <a:latin typeface="Times New Roman"/>
                <a:ea typeface="Times New Roman"/>
              </a:rPr>
              <a:t>Я чувствую себя уверенно, когда учитель…</a:t>
            </a:r>
            <a:endParaRPr/>
          </a:p>
        </p:txBody>
      </p:sp>
      <p:sp>
        <p:nvSpPr>
          <p:cNvPr id="562" name="CustomShape 2"/>
          <p:cNvSpPr/>
          <p:nvPr/>
        </p:nvSpPr>
        <p:spPr>
          <a:xfrm>
            <a:off x="1130760" y="1728000"/>
            <a:ext cx="7364520" cy="49669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2800">
                <a:latin typeface="Times New Roman"/>
              </a:rPr>
              <a:t>-ставит мне «5», </a:t>
            </a:r>
            <a:endParaRPr/>
          </a:p>
          <a:p>
            <a:r>
              <a:rPr lang="ru-RU" sz="2800">
                <a:latin typeface="Times New Roman"/>
              </a:rPr>
              <a:t>-вызывает другого ученика,- вызывает меня к доске, </a:t>
            </a:r>
            <a:endParaRPr/>
          </a:p>
          <a:p>
            <a:r>
              <a:rPr lang="ru-RU" sz="2800">
                <a:latin typeface="Times New Roman"/>
              </a:rPr>
              <a:t> </a:t>
            </a:r>
            <a:r>
              <a:rPr lang="ru-RU" sz="2800">
                <a:latin typeface="Times New Roman"/>
              </a:rPr>
              <a:t>-может понятно объяснить и потом легче писать</a:t>
            </a:r>
            <a:endParaRPr/>
          </a:p>
          <a:p>
            <a:r>
              <a:rPr lang="ru-RU" sz="2800">
                <a:latin typeface="Times New Roman"/>
              </a:rPr>
              <a:t> </a:t>
            </a:r>
            <a:r>
              <a:rPr lang="ru-RU" sz="2800">
                <a:latin typeface="Times New Roman"/>
              </a:rPr>
              <a:t>самостоятельные работы,</a:t>
            </a:r>
            <a:endParaRPr/>
          </a:p>
          <a:p>
            <a:r>
              <a:rPr lang="ru-RU" sz="2800">
                <a:latin typeface="Times New Roman"/>
              </a:rPr>
              <a:t>-справедлив ко всем ученикам, не пытается</a:t>
            </a:r>
            <a:endParaRPr/>
          </a:p>
          <a:p>
            <a:r>
              <a:rPr lang="ru-RU" sz="2800">
                <a:latin typeface="Times New Roman"/>
              </a:rPr>
              <a:t> </a:t>
            </a:r>
            <a:r>
              <a:rPr lang="ru-RU" sz="2800">
                <a:latin typeface="Times New Roman"/>
              </a:rPr>
              <a:t>поставить себя выше меня, </a:t>
            </a:r>
            <a:endParaRPr/>
          </a:p>
          <a:p>
            <a:r>
              <a:rPr lang="ru-RU" sz="2800">
                <a:latin typeface="Times New Roman"/>
              </a:rPr>
              <a:t>-при объяснении темы смотрит на меня, </a:t>
            </a:r>
            <a:endParaRPr/>
          </a:p>
          <a:p>
            <a:r>
              <a:rPr lang="ru-RU" sz="2800">
                <a:latin typeface="Times New Roman"/>
              </a:rPr>
              <a:t>-относится ко всем ученикам одинаково и </a:t>
            </a:r>
            <a:endParaRPr/>
          </a:p>
          <a:p>
            <a:r>
              <a:rPr lang="ru-RU" sz="2800">
                <a:latin typeface="Times New Roman"/>
              </a:rPr>
              <a:t>хорошо объясняет тему, и я спокойно могу </a:t>
            </a:r>
            <a:endParaRPr/>
          </a:p>
          <a:p>
            <a:r>
              <a:rPr lang="ru-RU" sz="2800">
                <a:latin typeface="Times New Roman"/>
              </a:rPr>
              <a:t>любую самостоятельную написать на «4»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 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3366"/>
                </a:solidFill>
                <a:latin typeface="Times New Roman"/>
                <a:ea typeface="Times New Roman"/>
              </a:rPr>
              <a:t>Я чувствую себя уверенно, когда учитель…</a:t>
            </a:r>
            <a:endParaRPr/>
          </a:p>
        </p:txBody>
      </p:sp>
      <p:sp>
        <p:nvSpPr>
          <p:cNvPr id="564" name="CustomShape 2"/>
          <p:cNvSpPr/>
          <p:nvPr/>
        </p:nvSpPr>
        <p:spPr>
          <a:xfrm>
            <a:off x="936000" y="1656000"/>
            <a:ext cx="7126920" cy="3976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 не орёт,  а нормально беседует,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-понимает, что я хочу сказать,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-задает вопросы,  на которые я легко могу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     </a:t>
            </a:r>
            <a:r>
              <a:rPr lang="ru-RU" sz="2800">
                <a:latin typeface="Times New Roman"/>
              </a:rPr>
              <a:t>ответить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 разговаривает со мной вне урока,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 хвалит меня,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latin typeface="Times New Roman"/>
              </a:rPr>
              <a:t>- думает,что я знаю, что он говорит</a:t>
            </a:r>
            <a:endParaRPr/>
          </a:p>
        </p:txBody>
      </p:sp>
      <p:pic>
        <p:nvPicPr>
          <p:cNvPr descr="" id="56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34640" y="4752000"/>
            <a:ext cx="1521360" cy="140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7" nodeType="tmRoot" restart="never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b="1" lang="ru-RU" sz="3200">
                <a:solidFill>
                  <a:srgbClr val="ff3366"/>
                </a:solidFill>
                <a:latin typeface="Times New Roman"/>
                <a:ea typeface="Times New Roman"/>
              </a:rPr>
              <a:t>          </a:t>
            </a:r>
            <a:r>
              <a:rPr b="1" lang="ru-RU" sz="3200">
                <a:solidFill>
                  <a:srgbClr val="ff3366"/>
                </a:solidFill>
                <a:latin typeface="Times New Roman"/>
                <a:ea typeface="Times New Roman"/>
              </a:rPr>
              <a:t>Представление наших педагогов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3366"/>
                </a:solidFill>
                <a:latin typeface="Times New Roman"/>
                <a:ea typeface="Times New Roman"/>
              </a:rPr>
              <a:t>о качестве образования</a:t>
            </a:r>
            <a:endParaRPr/>
          </a:p>
        </p:txBody>
      </p:sp>
      <p:sp>
        <p:nvSpPr>
          <p:cNvPr id="567" name="CustomShape 2"/>
          <p:cNvSpPr/>
          <p:nvPr/>
        </p:nvSpPr>
        <p:spPr>
          <a:xfrm>
            <a:off x="864000" y="1841760"/>
            <a:ext cx="7846920" cy="39762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1400">
                <a:latin typeface="Times New Roman"/>
                <a:ea typeface="Times New Roman"/>
              </a:rPr>
              <a:t>- </a:t>
            </a:r>
            <a:r>
              <a:rPr b="1" i="1" lang="ru-RU" sz="2800">
                <a:solidFill>
                  <a:srgbClr val="004a4a"/>
                </a:solidFill>
                <a:latin typeface="Times New Roman"/>
                <a:ea typeface="Times New Roman"/>
              </a:rPr>
              <a:t>Обеспечить формирование у учащихся умений</a:t>
            </a:r>
            <a:endParaRPr/>
          </a:p>
          <a:p>
            <a:r>
              <a:rPr b="1" i="1" lang="ru-RU" sz="2800">
                <a:solidFill>
                  <a:srgbClr val="004a4a"/>
                </a:solidFill>
                <a:latin typeface="Times New Roman"/>
                <a:ea typeface="Times New Roman"/>
              </a:rPr>
              <a:t> </a:t>
            </a:r>
            <a:r>
              <a:rPr b="1" i="1" lang="ru-RU" sz="2800">
                <a:solidFill>
                  <a:srgbClr val="004a4a"/>
                </a:solidFill>
                <a:latin typeface="Times New Roman"/>
                <a:ea typeface="Times New Roman"/>
              </a:rPr>
              <a:t>организации учебной деятельности, </a:t>
            </a:r>
            <a:endParaRPr/>
          </a:p>
          <a:p>
            <a:r>
              <a:rPr b="1" i="1" lang="ru-RU" sz="2800">
                <a:solidFill>
                  <a:srgbClr val="004a4a"/>
                </a:solidFill>
                <a:latin typeface="Times New Roman"/>
                <a:ea typeface="Times New Roman"/>
              </a:rPr>
              <a:t>рационально организовывать свою работу, </a:t>
            </a:r>
            <a:endParaRPr/>
          </a:p>
          <a:p>
            <a:r>
              <a:rPr b="1" i="1" lang="ru-RU" sz="2800">
                <a:solidFill>
                  <a:srgbClr val="004a4a"/>
                </a:solidFill>
                <a:latin typeface="Times New Roman"/>
                <a:ea typeface="Times New Roman"/>
              </a:rPr>
              <a:t>оценивать результат своей деятельности</a:t>
            </a:r>
            <a:r>
              <a:rPr lang="ru-RU" sz="2800">
                <a:solidFill>
                  <a:srgbClr val="004a4a"/>
                </a:solidFill>
                <a:latin typeface="Times New Roman"/>
                <a:ea typeface="Times New Roman"/>
              </a:rPr>
              <a:t>- </a:t>
            </a:r>
            <a:r>
              <a:rPr b="1" lang="ru-RU" sz="2800">
                <a:solidFill>
                  <a:srgbClr val="ff0000"/>
                </a:solidFill>
                <a:latin typeface="Times New Roman"/>
                <a:ea typeface="Times New Roman"/>
              </a:rPr>
              <a:t>87 %</a:t>
            </a:r>
            <a:endParaRPr/>
          </a:p>
          <a:p>
            <a:r>
              <a:rPr lang="ru-RU" sz="280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b="1" i="1" lang="ru-RU" sz="2800">
                <a:solidFill>
                  <a:srgbClr val="ff6633"/>
                </a:solidFill>
                <a:latin typeface="Times New Roman"/>
                <a:ea typeface="Times New Roman"/>
              </a:rPr>
              <a:t>Обеспечение техническими средствами, </a:t>
            </a:r>
            <a:endParaRPr/>
          </a:p>
          <a:p>
            <a:r>
              <a:rPr b="1" i="1" lang="ru-RU" sz="2800">
                <a:solidFill>
                  <a:srgbClr val="ff6633"/>
                </a:solidFill>
                <a:latin typeface="Times New Roman"/>
                <a:ea typeface="Times New Roman"/>
              </a:rPr>
              <a:t>позволяющими применять новые педагогические </a:t>
            </a:r>
            <a:endParaRPr/>
          </a:p>
          <a:p>
            <a:r>
              <a:rPr b="1" i="1" lang="ru-RU" sz="2800">
                <a:solidFill>
                  <a:srgbClr val="ff6633"/>
                </a:solidFill>
                <a:latin typeface="Times New Roman"/>
                <a:ea typeface="Times New Roman"/>
              </a:rPr>
              <a:t>технологии-</a:t>
            </a:r>
            <a:r>
              <a:rPr lang="ru-RU" sz="2800">
                <a:solidFill>
                  <a:srgbClr val="ff6633"/>
                </a:solidFill>
                <a:latin typeface="Times New Roman"/>
                <a:ea typeface="Times New Roman"/>
              </a:rPr>
              <a:t> </a:t>
            </a:r>
            <a:r>
              <a:rPr b="1" lang="ru-RU" sz="2800">
                <a:solidFill>
                  <a:srgbClr val="ff0000"/>
                </a:solidFill>
                <a:latin typeface="Times New Roman"/>
                <a:ea typeface="Times New Roman"/>
              </a:rPr>
              <a:t>73 %</a:t>
            </a:r>
            <a:endParaRPr/>
          </a:p>
          <a:p>
            <a:r>
              <a:rPr lang="ru-RU" sz="2800">
                <a:solidFill>
                  <a:srgbClr val="ff0000"/>
                </a:solidFill>
                <a:latin typeface="Times New Roman"/>
                <a:ea typeface="Times New Roman"/>
              </a:rPr>
              <a:t>- Создание учебных кабинетов, отвечающих </a:t>
            </a:r>
            <a:endParaRPr/>
          </a:p>
          <a:p>
            <a:r>
              <a:rPr lang="ru-RU" sz="2800">
                <a:solidFill>
                  <a:srgbClr val="ff0000"/>
                </a:solidFill>
                <a:latin typeface="Times New Roman"/>
                <a:ea typeface="Times New Roman"/>
              </a:rPr>
              <a:t>современным требованиям- </a:t>
            </a:r>
            <a:r>
              <a:rPr b="1" lang="ru-RU" sz="2800">
                <a:solidFill>
                  <a:srgbClr val="ff3366"/>
                </a:solidFill>
                <a:latin typeface="Times New Roman"/>
                <a:ea typeface="Times New Roman"/>
              </a:rPr>
              <a:t>73%</a:t>
            </a:r>
            <a:endParaRPr/>
          </a:p>
        </p:txBody>
      </p:sp>
    </p:spTree>
  </p:cSld>
  <p:timing>
    <p:tnLst>
      <p:par>
        <p:cTn dur="indefinite" id="49" nodeType="tmRoot" restart="never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b="1" lang="ru-RU" sz="3200">
                <a:solidFill>
                  <a:srgbClr val="ff3366"/>
                </a:solidFill>
                <a:latin typeface="Times New Roman"/>
                <a:ea typeface="Times New Roman"/>
              </a:rPr>
              <a:t>      </a:t>
            </a:r>
            <a:r>
              <a:rPr b="1" lang="ru-RU" sz="3200">
                <a:solidFill>
                  <a:srgbClr val="0000ff"/>
                </a:solidFill>
                <a:latin typeface="Times New Roman"/>
                <a:ea typeface="Times New Roman"/>
              </a:rPr>
              <a:t>Представление наших педагогов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ff"/>
                </a:solidFill>
                <a:latin typeface="Times New Roman"/>
                <a:ea typeface="Times New Roman"/>
              </a:rPr>
              <a:t>о качестве образования</a:t>
            </a:r>
            <a:endParaRPr/>
          </a:p>
        </p:txBody>
      </p:sp>
      <p:sp>
        <p:nvSpPr>
          <p:cNvPr id="569" name="CustomShape 2"/>
          <p:cNvSpPr/>
          <p:nvPr/>
        </p:nvSpPr>
        <p:spPr>
          <a:xfrm>
            <a:off x="864000" y="1728000"/>
            <a:ext cx="7846920" cy="44791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600">
                <a:latin typeface="Times New Roman"/>
                <a:ea typeface="Times New Roman"/>
              </a:rPr>
              <a:t>-  Активизировать самообразование учителей,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latin typeface="Times New Roman"/>
                <a:ea typeface="Times New Roman"/>
              </a:rPr>
              <a:t> </a:t>
            </a:r>
            <a:r>
              <a:rPr lang="ru-RU" sz="2600">
                <a:latin typeface="Times New Roman"/>
                <a:ea typeface="Times New Roman"/>
              </a:rPr>
              <a:t>их творческое отношение к уроку - </a:t>
            </a:r>
            <a:r>
              <a:rPr b="1" lang="ru-RU" sz="2600">
                <a:solidFill>
                  <a:srgbClr val="0000ff"/>
                </a:solidFill>
                <a:latin typeface="Times New Roman"/>
                <a:ea typeface="Times New Roman"/>
              </a:rPr>
              <a:t>53%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-  Решать задачи совершенствования содержания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образования, корректировки учебных и 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образовательных программ </a:t>
            </a:r>
            <a:r>
              <a:rPr lang="ru-RU" sz="2600" u="sng">
                <a:solidFill>
                  <a:srgbClr val="ff0000"/>
                </a:solidFill>
                <a:latin typeface="Times New Roman"/>
                <a:ea typeface="Times New Roman"/>
              </a:rPr>
              <a:t>новые программы (ФГОС II) </a:t>
            </a:r>
            <a:endParaRPr/>
          </a:p>
          <a:p>
            <a:pPr>
              <a:lnSpc>
                <a:spcPct val="100000"/>
              </a:lnSpc>
            </a:pPr>
            <a:r>
              <a:rPr lang="ru-RU" sz="2600" u="sng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2600" u="sng">
                <a:solidFill>
                  <a:srgbClr val="ff0000"/>
                </a:solidFill>
                <a:latin typeface="Times New Roman"/>
                <a:ea typeface="Times New Roman"/>
              </a:rPr>
              <a:t>слишком сложные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b="1" lang="ru-RU" sz="2600">
                <a:solidFill>
                  <a:srgbClr val="0000ff"/>
                </a:solidFill>
                <a:latin typeface="Times New Roman"/>
                <a:ea typeface="Times New Roman"/>
              </a:rPr>
              <a:t>40%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-  Скорректировать учебные программы, 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объемы домашних заданий, сроки проведения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контрольных работ в одном классе- </a:t>
            </a:r>
            <a:r>
              <a:rPr b="1" lang="ru-RU" sz="2600">
                <a:solidFill>
                  <a:srgbClr val="0000ff"/>
                </a:solidFill>
                <a:latin typeface="Times New Roman"/>
                <a:ea typeface="Times New Roman"/>
              </a:rPr>
              <a:t>33 %</a:t>
            </a:r>
            <a:r>
              <a:rPr b="1" lang="ru-RU" sz="26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- Задачи укрепления гуманистической среды,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среды общения, и уважения среди учителей,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учителей и учащихся- </a:t>
            </a:r>
            <a:r>
              <a:rPr b="1" lang="ru-RU" sz="2600">
                <a:solidFill>
                  <a:srgbClr val="0000ff"/>
                </a:solidFill>
                <a:latin typeface="Times New Roman"/>
                <a:ea typeface="Times New Roman"/>
              </a:rPr>
              <a:t>27 %</a:t>
            </a:r>
            <a:endParaRPr/>
          </a:p>
        </p:txBody>
      </p:sp>
    </p:spTree>
  </p:cSld>
  <p:timing>
    <p:tnLst>
      <p:par>
        <p:cTn dur="indefinite" id="51" nodeType="tmRoot" restart="never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864000" y="648000"/>
            <a:ext cx="7940160" cy="518328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p>
            <a:r>
              <a:rPr lang="ru-RU" sz="1400">
                <a:latin typeface="Times New Roman"/>
                <a:ea typeface="Times New Roman"/>
              </a:rPr>
              <a:t>-</a:t>
            </a:r>
            <a:r>
              <a:rPr lang="ru-RU" sz="2600">
                <a:latin typeface="Times New Roman"/>
                <a:ea typeface="Times New Roman"/>
              </a:rPr>
              <a:t> Обеспечить глубокий анализ всей </a:t>
            </a:r>
            <a:endParaRPr/>
          </a:p>
          <a:p>
            <a:r>
              <a:rPr lang="ru-RU" sz="2600">
                <a:latin typeface="Times New Roman"/>
                <a:ea typeface="Times New Roman"/>
              </a:rPr>
              <a:t>деятельности учителя- </a:t>
            </a:r>
            <a:r>
              <a:rPr b="1" lang="ru-RU" sz="2600">
                <a:solidFill>
                  <a:srgbClr val="ff0000"/>
                </a:solidFill>
                <a:latin typeface="Times New Roman"/>
                <a:ea typeface="Times New Roman"/>
              </a:rPr>
              <a:t>27%</a:t>
            </a:r>
            <a:endParaRPr/>
          </a:p>
          <a:p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- Обеспечить контроль за посещаемостью</a:t>
            </a:r>
            <a:endParaRPr/>
          </a:p>
          <a:p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занятий и качественный контроль знаний</a:t>
            </a:r>
            <a:endParaRPr/>
          </a:p>
          <a:p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(устные зачеты и регулярное тестирование- </a:t>
            </a:r>
            <a:r>
              <a:rPr b="1" lang="ru-RU" sz="2600">
                <a:solidFill>
                  <a:srgbClr val="ff0000"/>
                </a:solidFill>
                <a:latin typeface="Times New Roman"/>
                <a:ea typeface="Times New Roman"/>
              </a:rPr>
              <a:t>27%</a:t>
            </a:r>
            <a:endParaRPr/>
          </a:p>
          <a:p>
            <a:r>
              <a:rPr b="1" lang="ru-RU" sz="260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Укрепить дисциплину</a:t>
            </a:r>
            <a:r>
              <a:rPr b="1" lang="ru-RU" sz="2600">
                <a:solidFill>
                  <a:srgbClr val="ff0000"/>
                </a:solidFill>
                <a:latin typeface="Times New Roman"/>
                <a:ea typeface="Times New Roman"/>
              </a:rPr>
              <a:t>- 27%</a:t>
            </a:r>
            <a:endParaRPr/>
          </a:p>
          <a:p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На первое место поставить уроки, </a:t>
            </a:r>
            <a:endParaRPr/>
          </a:p>
          <a:p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не заваливать учащихся олимпиадами, </a:t>
            </a:r>
            <a:endParaRPr/>
          </a:p>
          <a:p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конкурсами, зачетными работами-</a:t>
            </a:r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>
                <a:solidFill>
                  <a:srgbClr val="dc2300"/>
                </a:solidFill>
                <a:latin typeface="Times New Roman"/>
                <a:ea typeface="Times New Roman"/>
              </a:rPr>
              <a:t>27%,</a:t>
            </a:r>
            <a:endParaRPr/>
          </a:p>
          <a:p>
            <a:r>
              <a:rPr lang="ru-RU" sz="2600">
                <a:solidFill>
                  <a:srgbClr val="dc2300"/>
                </a:solidFill>
                <a:latin typeface="Times New Roman"/>
                <a:ea typeface="Times New Roman"/>
              </a:rPr>
              <a:t>-каждый год не менять учителей в классах-  </a:t>
            </a:r>
            <a:r>
              <a:rPr b="1" lang="ru-RU" sz="2600">
                <a:solidFill>
                  <a:srgbClr val="ff3366"/>
                </a:solidFill>
                <a:latin typeface="Times New Roman"/>
                <a:ea typeface="Times New Roman"/>
              </a:rPr>
              <a:t>20%</a:t>
            </a:r>
            <a:endParaRPr/>
          </a:p>
          <a:p>
            <a:r>
              <a:rPr lang="ru-RU" sz="2600">
                <a:solidFill>
                  <a:srgbClr val="ff3366"/>
                </a:solidFill>
                <a:latin typeface="Times New Roman"/>
                <a:ea typeface="Times New Roman"/>
              </a:rPr>
              <a:t>- </a:t>
            </a:r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повысить требовательность администрации </a:t>
            </a:r>
            <a:endParaRPr/>
          </a:p>
          <a:p>
            <a:r>
              <a:rPr lang="ru-RU" sz="2600">
                <a:solidFill>
                  <a:srgbClr val="000000"/>
                </a:solidFill>
                <a:latin typeface="Times New Roman"/>
                <a:ea typeface="Times New Roman"/>
              </a:rPr>
              <a:t>к отдельным учителям, а учителей к учащимся</a:t>
            </a:r>
            <a:r>
              <a:rPr lang="ru-RU" sz="2600">
                <a:solidFill>
                  <a:srgbClr val="ff3366"/>
                </a:solidFill>
                <a:latin typeface="Times New Roman"/>
                <a:ea typeface="Times New Roman"/>
              </a:rPr>
              <a:t>- </a:t>
            </a:r>
            <a:r>
              <a:rPr b="1" lang="ru-RU" sz="2600">
                <a:solidFill>
                  <a:srgbClr val="ff0000"/>
                </a:solidFill>
                <a:latin typeface="Times New Roman"/>
                <a:ea typeface="Times New Roman"/>
              </a:rPr>
              <a:t>13 %</a:t>
            </a:r>
            <a:endParaRPr/>
          </a:p>
          <a:p>
            <a:r>
              <a:rPr lang="ru-RU" sz="260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/>
          </a:p>
        </p:txBody>
      </p:sp>
    </p:spTree>
  </p:cSld>
  <p:timing>
    <p:tnLst>
      <p:par>
        <p:cTn dur="indefinite" id="53" nodeType="tmRoot" restart="never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936000" y="648000"/>
            <a:ext cx="6116400" cy="499680"/>
          </a:xfrm>
          <a:prstGeom prst="rect">
            <a:avLst/>
          </a:prstGeom>
          <a:noFill/>
          <a:ln>
            <a:noFill/>
          </a:ln>
        </p:spPr>
        <p:txBody>
          <a:bodyPr anchor="b" bIns="46800" lIns="90000" rIns="90000" tIns="46800"/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lang="ru-RU" sz="2600">
                <a:solidFill>
                  <a:srgbClr val="ff0000"/>
                </a:solidFill>
              </a:rPr>
              <a:t>Первый вопрос для обсуждения</a:t>
            </a:r>
            <a:endParaRPr/>
          </a:p>
        </p:txBody>
      </p:sp>
      <p:sp>
        <p:nvSpPr>
          <p:cNvPr id="572" name="CustomShape 2"/>
          <p:cNvSpPr/>
          <p:nvPr/>
        </p:nvSpPr>
        <p:spPr>
          <a:xfrm>
            <a:off x="1116000" y="1926720"/>
            <a:ext cx="7304040" cy="339732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>
              <a:lnSpc>
                <a:spcPct val="100000"/>
              </a:lnSpc>
              <a:buSzPct val="25000"/>
              <a:buFont charset="2" typeface="Wingdings"/>
              <a:buChar char=""/>
            </a:pPr>
            <a:r>
              <a:rPr lang="ru-RU" sz="3800">
                <a:solidFill>
                  <a:srgbClr val="000000"/>
                </a:solidFill>
              </a:rPr>
              <a:t>  </a:t>
            </a:r>
            <a:r>
              <a:rPr lang="ru-RU" sz="2600">
                <a:solidFill>
                  <a:srgbClr val="000000"/>
                </a:solidFill>
              </a:rPr>
              <a:t>Когда обучающемуся не интересно учиться?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"/>
            </a:pPr>
            <a:r>
              <a:rPr lang="ru-RU" sz="3800">
                <a:solidFill>
                  <a:srgbClr val="000000"/>
                </a:solidFill>
              </a:rPr>
              <a:t>  </a:t>
            </a:r>
            <a:r>
              <a:rPr lang="ru-RU" sz="2600">
                <a:solidFill>
                  <a:srgbClr val="000000"/>
                </a:solidFill>
              </a:rPr>
              <a:t>Когда педагогу не интересно учить? </a:t>
            </a:r>
            <a:endParaRPr/>
          </a:p>
        </p:txBody>
      </p:sp>
      <p:sp>
        <p:nvSpPr>
          <p:cNvPr id="573" name="CustomShape 3"/>
          <p:cNvSpPr/>
          <p:nvPr/>
        </p:nvSpPr>
        <p:spPr>
          <a:xfrm>
            <a:off x="1728000" y="4165560"/>
            <a:ext cx="5187600" cy="583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2800">
                <a:latin typeface="Arial"/>
              </a:rPr>
              <a:t>(</a:t>
            </a:r>
            <a:r>
              <a:rPr lang="ru-RU" sz="2800">
                <a:solidFill>
                  <a:srgbClr val="800000"/>
                </a:solidFill>
                <a:latin typeface="Arial"/>
              </a:rPr>
              <a:t>Составьте перечень причин)</a:t>
            </a:r>
            <a:r>
              <a:rPr lang="ru-RU" sz="2800">
                <a:solidFill>
                  <a:srgbClr val="800000"/>
                </a:solidFill>
                <a:latin typeface="Comic Sans MS"/>
              </a:rPr>
              <a:t> </a:t>
            </a:r>
            <a:endParaRPr/>
          </a:p>
        </p:txBody>
      </p:sp>
      <p:pic>
        <p:nvPicPr>
          <p:cNvPr descr="" id="5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16000" y="3528000"/>
            <a:ext cx="943200" cy="226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55" nodeType="tmRoot" restart="never">
          <p:childTnLst>
            <p:seq>
              <p:cTn id="56" nodeType="mainSeq">
                <p:childTnLst>
                  <p:par>
                    <p:cTn fill="freeze" id="57">
                      <p:stCondLst>
                        <p:cond delay="indefinite"/>
                      </p:stCondLst>
                      <p:childTnLst>
                        <p:par>
                          <p:cTn fill="freeze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61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62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648000" y="576000"/>
            <a:ext cx="6476400" cy="499680"/>
          </a:xfrm>
          <a:prstGeom prst="rect">
            <a:avLst/>
          </a:prstGeom>
          <a:noFill/>
          <a:ln>
            <a:noFill/>
          </a:ln>
        </p:spPr>
        <p:txBody>
          <a:bodyPr anchor="b" bIns="46800" lIns="90000" rIns="90000" tIns="46800"/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lang="ru-RU" sz="2800"/>
              <a:t>Второй вопрос для обсуждения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971640" y="1700280"/>
            <a:ext cx="6980400" cy="301392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latin typeface="Times New Roman"/>
              </a:rPr>
              <a:t>Станет ли педагогу интересно учить, а обучающемуся интересно учиться, если использовать в образовательном процессе современные образовательные технологии и методики?</a:t>
            </a:r>
            <a:endParaRPr/>
          </a:p>
        </p:txBody>
      </p:sp>
      <p:sp>
        <p:nvSpPr>
          <p:cNvPr id="577" name="CustomShape 3"/>
          <p:cNvSpPr/>
          <p:nvPr/>
        </p:nvSpPr>
        <p:spPr>
          <a:xfrm>
            <a:off x="684360" y="4464000"/>
            <a:ext cx="6691320" cy="1292400"/>
          </a:xfrm>
          <a:prstGeom prst="rect">
            <a:avLst/>
          </a:prstGeom>
          <a:noFill/>
          <a:ln>
            <a:noFill/>
          </a:ln>
        </p:spPr>
        <p:txBody>
          <a:bodyPr anchor="ctr" bIns="46800" lIns="90000" rIns="90000" t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i="1" lang="ru-RU" sz="2000">
                <a:solidFill>
                  <a:srgbClr val="800000"/>
                </a:solidFill>
                <a:latin typeface="Arial"/>
              </a:rPr>
              <a:t>Подберите как минимум по 3 довода, которые, по вашему мнению, доказывают эффективность технологии, способной повысить интерес к процессу обучения.</a:t>
            </a:r>
            <a:endParaRPr/>
          </a:p>
        </p:txBody>
      </p:sp>
      <p:pic>
        <p:nvPicPr>
          <p:cNvPr descr="" id="5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704000" y="4104000"/>
            <a:ext cx="799200" cy="204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63" nodeType="tmRoot" restart="never">
          <p:childTnLst>
            <p:seq>
              <p:cTn id="64" nodeType="mainSeq">
                <p:childTnLst>
                  <p:par>
                    <p:cTn fill="freeze" id="65">
                      <p:stCondLst>
                        <p:cond delay="indefinite"/>
                      </p:stCondLst>
                      <p:childTnLst>
                        <p:par>
                          <p:cTn fill="freeze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9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0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2880000" y="504000"/>
            <a:ext cx="6044040" cy="46764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CustomShape 2"/>
          <p:cNvSpPr/>
          <p:nvPr/>
        </p:nvSpPr>
        <p:spPr>
          <a:xfrm>
            <a:off x="817920" y="360000"/>
            <a:ext cx="7386480" cy="5731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600">
                <a:solidFill>
                  <a:srgbClr val="000080"/>
                </a:solidFill>
                <a:latin typeface="Constantia"/>
              </a:rPr>
              <a:t>Так что же  влияет на образовательный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600">
                <a:solidFill>
                  <a:srgbClr val="000080"/>
                </a:solidFill>
                <a:latin typeface="Constantia"/>
              </a:rPr>
              <a:t> </a:t>
            </a:r>
            <a:r>
              <a:rPr b="1" lang="ru-RU" sz="2600">
                <a:solidFill>
                  <a:srgbClr val="000080"/>
                </a:solidFill>
                <a:latin typeface="Constantia"/>
              </a:rPr>
              <a:t>результат деятельности учащихся?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-</a:t>
            </a:r>
            <a:r>
              <a:rPr lang="ru-RU" sz="2200">
                <a:solidFill>
                  <a:srgbClr val="000000"/>
                </a:solidFill>
                <a:latin typeface="Constantia"/>
              </a:rPr>
              <a:t>Вовремя начатый урок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Организация пространства класса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Чёткая организация этапов урока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Взаимодействие между учителем и учащимися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Реакция учителя на те или иные поступки учащихся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Подбор учебного материала и способы его подачи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Использование современных методик и технологий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     </a:t>
            </a:r>
            <a:r>
              <a:rPr lang="ru-RU" sz="2200">
                <a:solidFill>
                  <a:srgbClr val="000000"/>
                </a:solidFill>
                <a:latin typeface="Constantia"/>
              </a:rPr>
              <a:t>обучения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onstantia"/>
              </a:rPr>
              <a:t>- Использование наглядности и ТСО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1440000" y="576000"/>
            <a:ext cx="7238520" cy="49968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CustomShape 2"/>
          <p:cNvSpPr/>
          <p:nvPr/>
        </p:nvSpPr>
        <p:spPr>
          <a:xfrm>
            <a:off x="971640" y="1700280"/>
            <a:ext cx="6980400" cy="301392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CustomShape 3"/>
          <p:cNvSpPr/>
          <p:nvPr/>
        </p:nvSpPr>
        <p:spPr>
          <a:xfrm>
            <a:off x="684360" y="4940640"/>
            <a:ext cx="6691320" cy="13089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58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36000" y="288000"/>
            <a:ext cx="2476440" cy="2084040"/>
          </a:xfrm>
          <a:prstGeom prst="rect">
            <a:avLst/>
          </a:prstGeom>
          <a:ln>
            <a:noFill/>
          </a:ln>
        </p:spPr>
      </p:pic>
      <p:sp>
        <p:nvSpPr>
          <p:cNvPr id="583" name="CustomShape 4"/>
          <p:cNvSpPr/>
          <p:nvPr/>
        </p:nvSpPr>
        <p:spPr>
          <a:xfrm>
            <a:off x="864000" y="1512000"/>
            <a:ext cx="7556400" cy="30204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b="1" lang="ru-RU" sz="3200">
                <a:solidFill>
                  <a:srgbClr val="800000"/>
                </a:solidFill>
                <a:latin typeface="Times New Roman"/>
              </a:rPr>
              <a:t>     </a:t>
            </a:r>
            <a:endParaRPr/>
          </a:p>
          <a:p>
            <a:endParaRPr/>
          </a:p>
          <a:p>
            <a:endParaRPr/>
          </a:p>
          <a:p>
            <a:r>
              <a:rPr b="1" lang="ru-RU" sz="3200">
                <a:solidFill>
                  <a:srgbClr val="800000"/>
                </a:solidFill>
                <a:latin typeface="Times New Roman"/>
              </a:rPr>
              <a:t>  </a:t>
            </a:r>
            <a:r>
              <a:rPr b="1" lang="ru-RU" sz="3200">
                <a:solidFill>
                  <a:srgbClr val="800000"/>
                </a:solidFill>
                <a:latin typeface="Times New Roman"/>
              </a:rPr>
              <a:t>«Кейс педагогических идей»</a:t>
            </a:r>
            <a:endParaRPr/>
          </a:p>
          <a:p>
            <a:endParaRPr/>
          </a:p>
          <a:p>
            <a:r>
              <a:rPr b="1" lang="ru-RU" sz="3200">
                <a:solidFill>
                  <a:srgbClr val="800000"/>
                </a:solidFill>
                <a:latin typeface="Times New Roman"/>
              </a:rPr>
              <a:t>-</a:t>
            </a:r>
            <a:r>
              <a:rPr lang="ru-RU" sz="3200">
                <a:solidFill>
                  <a:srgbClr val="800000"/>
                </a:solidFill>
                <a:latin typeface="Times New Roman"/>
              </a:rPr>
              <a:t>  </a:t>
            </a:r>
            <a:r>
              <a:rPr lang="ru-RU" sz="2800">
                <a:solidFill>
                  <a:srgbClr val="800000"/>
                </a:solidFill>
                <a:latin typeface="Times New Roman"/>
              </a:rPr>
              <a:t>приемы и методы </a:t>
            </a:r>
            <a:r>
              <a:rPr b="1" lang="ru-RU" sz="2800">
                <a:solidFill>
                  <a:srgbClr val="006b6b"/>
                </a:solidFill>
                <a:latin typeface="Times New Roman"/>
              </a:rPr>
              <a:t>технологии </a:t>
            </a:r>
            <a:endParaRPr/>
          </a:p>
          <a:p>
            <a:r>
              <a:rPr b="1" lang="ru-RU" sz="2800">
                <a:solidFill>
                  <a:srgbClr val="006b6b"/>
                </a:solidFill>
                <a:latin typeface="Times New Roman"/>
              </a:rPr>
              <a:t>критического мышления;</a:t>
            </a:r>
            <a:endParaRPr/>
          </a:p>
          <a:p>
            <a:r>
              <a:rPr lang="ru-RU" sz="2800">
                <a:solidFill>
                  <a:srgbClr val="006b6b"/>
                </a:solidFill>
                <a:latin typeface="Times New Roman"/>
              </a:rPr>
              <a:t>- приемы и методы </a:t>
            </a:r>
            <a:r>
              <a:rPr b="1" lang="ru-RU" sz="2800">
                <a:solidFill>
                  <a:srgbClr val="000080"/>
                </a:solidFill>
                <a:latin typeface="Times New Roman"/>
              </a:rPr>
              <a:t>технологии</a:t>
            </a:r>
            <a:endParaRPr/>
          </a:p>
          <a:p>
            <a:r>
              <a:rPr b="1" lang="ru-RU" sz="2800">
                <a:solidFill>
                  <a:srgbClr val="000080"/>
                </a:solidFill>
                <a:latin typeface="Times New Roman"/>
              </a:rPr>
              <a:t>блочно- модульного обучения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80"/>
                </a:solidFill>
                <a:latin typeface="Times New Roman"/>
              </a:rPr>
              <a:t>- приемы и методы </a:t>
            </a:r>
            <a:r>
              <a:rPr b="1" lang="ru-RU" sz="2800">
                <a:solidFill>
                  <a:srgbClr val="ff3333"/>
                </a:solidFill>
                <a:latin typeface="Times New Roman"/>
              </a:rPr>
              <a:t>технологии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ff3333"/>
                </a:solidFill>
                <a:latin typeface="Times New Roman"/>
              </a:rPr>
              <a:t>личностно- ориентируемого обучения</a:t>
            </a:r>
            <a:endParaRPr/>
          </a:p>
        </p:txBody>
      </p:sp>
    </p:spTree>
  </p:cSld>
  <p:timing>
    <p:tnLst>
      <p:par>
        <p:cTn dur="indefinite" id="71" nodeType="tmRoot" restart="never">
          <p:childTnLst>
            <p:seq>
              <p:cTn id="72" nodeType="mainSeq">
                <p:childTnLst>
                  <p:par>
                    <p:cTn fill="freeze" id="73">
                      <p:stCondLst>
                        <p:cond delay="indefinite"/>
                      </p:stCondLst>
                      <p:childTnLst>
                        <p:par>
                          <p:cTn fill="freeze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7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8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79">
                            <p:stCondLst>
                              <p:cond delay="20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2000" id="82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83">
                            <p:stCondLst>
                              <p:cond delay="4000"/>
                            </p:stCondLst>
                            <p:childTnLst>
                              <p:par>
                                <p:cTn fill="hold" id="8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86"/>
                                        <p:tgtEl>
                                          <p:spTgt spid="58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87"/>
                                        <p:tgtEl>
                                          <p:spTgt spid="58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CustomShape 3"/>
          <p:cNvSpPr/>
          <p:nvPr/>
        </p:nvSpPr>
        <p:spPr>
          <a:xfrm>
            <a:off x="2143080" y="1357200"/>
            <a:ext cx="6395400" cy="389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Название слайда</a:t>
            </a:r>
            <a:endParaRPr/>
          </a:p>
        </p:txBody>
      </p:sp>
      <p:pic>
        <p:nvPicPr>
          <p:cNvPr descr="" id="5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576000"/>
            <a:ext cx="8778960" cy="58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88" nodeType="tmRoot" restart="never">
          <p:childTnLst>
            <p:seq>
              <p:cTn id="8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2779200" y="360000"/>
            <a:ext cx="5856840" cy="10760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3200">
                <a:solidFill>
                  <a:srgbClr val="000080"/>
                </a:solidFill>
              </a:rPr>
              <a:t>Проект решения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80"/>
                </a:solidFill>
              </a:rPr>
              <a:t>педагогического совета</a:t>
            </a:r>
            <a:endParaRPr/>
          </a:p>
        </p:txBody>
      </p:sp>
      <p:sp>
        <p:nvSpPr>
          <p:cNvPr id="589" name="CustomShape 2"/>
          <p:cNvSpPr/>
          <p:nvPr/>
        </p:nvSpPr>
        <p:spPr>
          <a:xfrm>
            <a:off x="720000" y="2304000"/>
            <a:ext cx="8224560" cy="401292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000"/>
              <a:t> </a:t>
            </a:r>
            <a:r>
              <a:rPr lang="ru-RU" sz="2000"/>
              <a:t>1. </a:t>
            </a:r>
            <a:r>
              <a:rPr lang="ru-RU" sz="2000">
                <a:latin typeface="Times New Roman"/>
              </a:rPr>
              <a:t>Определить одним из приоритетных направлений работы –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</a:rPr>
              <a:t>     </a:t>
            </a:r>
            <a:r>
              <a:rPr lang="ru-RU" sz="2000">
                <a:latin typeface="Times New Roman"/>
              </a:rPr>
              <a:t>совершенствование деятельности учителей –предметников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</a:rPr>
              <a:t>      </a:t>
            </a:r>
            <a:r>
              <a:rPr lang="ru-RU" sz="2000">
                <a:latin typeface="Times New Roman"/>
              </a:rPr>
              <a:t>по повышению качества знаний обучающихся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</a:rPr>
              <a:t>2. </a:t>
            </a:r>
            <a:r>
              <a:rPr lang="ru-RU" sz="2000">
                <a:latin typeface="Times New Roman"/>
                <a:ea typeface="Times New Roman"/>
              </a:rPr>
              <a:t>Продолжить изучение компонентов современных педагогических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Times New Roman"/>
              </a:rPr>
              <a:t>     </a:t>
            </a:r>
            <a:r>
              <a:rPr lang="ru-RU" sz="2000">
                <a:latin typeface="Times New Roman"/>
                <a:ea typeface="Times New Roman"/>
              </a:rPr>
              <a:t>технологий и применять их в работе для повышения качества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Times New Roman"/>
              </a:rPr>
              <a:t>     </a:t>
            </a:r>
            <a:r>
              <a:rPr lang="ru-RU" sz="2000">
                <a:latin typeface="Times New Roman"/>
                <a:ea typeface="Times New Roman"/>
              </a:rPr>
              <a:t>обучения.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Times New Roman"/>
              </a:rPr>
              <a:t>3. </a:t>
            </a:r>
            <a:r>
              <a:rPr lang="ru-RU" sz="2000">
                <a:latin typeface="Times New Roman"/>
                <a:ea typeface="Microsoft YaHei"/>
              </a:rPr>
              <a:t>Сместить акценты в методиках и технологиях образовательной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    </a:t>
            </a:r>
            <a:r>
              <a:rPr lang="ru-RU" sz="2000">
                <a:latin typeface="Times New Roman"/>
                <a:ea typeface="Microsoft YaHei"/>
              </a:rPr>
              <a:t>деятельности в сторону формирования оптимальных способов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     </a:t>
            </a:r>
            <a:r>
              <a:rPr lang="ru-RU" sz="2000">
                <a:latin typeface="Times New Roman"/>
                <a:ea typeface="Microsoft YaHei"/>
              </a:rPr>
              <a:t>самостоятельной деятельности школьников. Сформировать  у них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     </a:t>
            </a:r>
            <a:r>
              <a:rPr lang="ru-RU" sz="2000">
                <a:latin typeface="Times New Roman"/>
                <a:ea typeface="Microsoft YaHei"/>
              </a:rPr>
              <a:t>практические навыки самообразования.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</a:t>
            </a:r>
            <a:r>
              <a:rPr lang="ru-RU" sz="2000">
                <a:latin typeface="Times New Roman"/>
                <a:ea typeface="Microsoft YaHei"/>
              </a:rPr>
              <a:t>4. Увеличить время на самостоятельную работу (проектирование,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     </a:t>
            </a:r>
            <a:r>
              <a:rPr lang="ru-RU" sz="2000">
                <a:latin typeface="Times New Roman"/>
                <a:ea typeface="Microsoft YaHei"/>
              </a:rPr>
              <a:t>исследовательская и экспериментальная деятельность)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5. Усилить дифференциацию и индивидуализацию</a:t>
            </a:r>
            <a:r>
              <a:rPr b="1" lang="ru-RU" sz="2000">
                <a:latin typeface="Times New Roman"/>
                <a:ea typeface="Microsoft YaHei"/>
              </a:rPr>
              <a:t> </a:t>
            </a:r>
            <a:r>
              <a:rPr lang="ru-RU" sz="2000">
                <a:latin typeface="Times New Roman"/>
                <a:ea typeface="Microsoft YaHei"/>
              </a:rPr>
              <a:t>образовательного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Microsoft YaHei"/>
              </a:rPr>
              <a:t>      </a:t>
            </a:r>
            <a:r>
              <a:rPr lang="ru-RU" sz="2000">
                <a:latin typeface="Times New Roman"/>
                <a:ea typeface="Microsoft YaHei"/>
              </a:rPr>
              <a:t>процесса.</a:t>
            </a:r>
            <a:endParaRPr/>
          </a:p>
        </p:txBody>
      </p:sp>
      <p:pic>
        <p:nvPicPr>
          <p:cNvPr descr="" id="5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360000"/>
            <a:ext cx="2415240" cy="18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90" nodeType="tmRoot" restart="never">
          <p:childTnLst>
            <p:seq>
              <p:cTn id="9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2779200" y="360000"/>
            <a:ext cx="5856840" cy="10760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3200">
                <a:solidFill>
                  <a:srgbClr val="000080"/>
                </a:solidFill>
              </a:rPr>
              <a:t>Проект решения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80"/>
                </a:solidFill>
              </a:rPr>
              <a:t>педагогического совета</a:t>
            </a:r>
            <a:endParaRPr/>
          </a:p>
        </p:txBody>
      </p:sp>
      <p:sp>
        <p:nvSpPr>
          <p:cNvPr id="592" name="CustomShape 2"/>
          <p:cNvSpPr/>
          <p:nvPr/>
        </p:nvSpPr>
        <p:spPr>
          <a:xfrm>
            <a:off x="843480" y="2287440"/>
            <a:ext cx="8224560" cy="39726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000"/>
              <a:t> </a:t>
            </a:r>
            <a:endParaRPr/>
          </a:p>
        </p:txBody>
      </p:sp>
      <p:pic>
        <p:nvPicPr>
          <p:cNvPr descr="" id="5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422280"/>
            <a:ext cx="2415240" cy="1805760"/>
          </a:xfrm>
          <a:prstGeom prst="rect">
            <a:avLst/>
          </a:prstGeom>
          <a:ln>
            <a:noFill/>
          </a:ln>
        </p:spPr>
      </p:pic>
      <p:sp>
        <p:nvSpPr>
          <p:cNvPr id="594" name="CustomShape 3"/>
          <p:cNvSpPr/>
          <p:nvPr/>
        </p:nvSpPr>
        <p:spPr>
          <a:xfrm>
            <a:off x="648360" y="2665800"/>
            <a:ext cx="7987680" cy="31485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000"/>
              <a:t>    </a:t>
            </a:r>
            <a:r>
              <a:rPr lang="ru-RU" sz="2000"/>
              <a:t>6. Наметить формы работы  с родителями для повышения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 </a:t>
            </a:r>
            <a:r>
              <a:rPr lang="ru-RU" sz="2000"/>
              <a:t>ответственности за учебную деятельность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7. Учителям- предметникам усилить в совей работе личностную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</a:t>
            </a:r>
            <a:r>
              <a:rPr lang="ru-RU" sz="2000"/>
              <a:t>направленность образования, совершенствовать педагогическое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</a:t>
            </a:r>
            <a:r>
              <a:rPr lang="ru-RU" sz="2000"/>
              <a:t>мастерство через участие в профессиональных конкурсах.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8. Продолжить работу по совершенствованию системы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 </a:t>
            </a:r>
            <a:r>
              <a:rPr lang="ru-RU" sz="2000"/>
              <a:t>выявления и поддержки одаренных детей с целью достижения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</a:t>
            </a:r>
            <a:r>
              <a:rPr lang="ru-RU" sz="2000"/>
              <a:t>результатов в олимпиадах и конкурсах различного уровня.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9. Мобилизировать педагогический коллектив и обучающихся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 </a:t>
            </a:r>
            <a:r>
              <a:rPr lang="ru-RU" sz="2000"/>
              <a:t>школы на успешную сдачу государственной итоговой</a:t>
            </a:r>
            <a:endParaRPr/>
          </a:p>
          <a:p>
            <a:pPr>
              <a:lnSpc>
                <a:spcPct val="100000"/>
              </a:lnSpc>
            </a:pPr>
            <a:r>
              <a:rPr lang="ru-RU" sz="2000"/>
              <a:t>         </a:t>
            </a:r>
            <a:r>
              <a:rPr lang="ru-RU" sz="2000"/>
              <a:t>аттестации.</a:t>
            </a:r>
            <a:endParaRPr/>
          </a:p>
        </p:txBody>
      </p:sp>
    </p:spTree>
  </p:cSld>
  <p:timing>
    <p:tnLst>
      <p:par>
        <p:cTn dur="indefinite" id="92" nodeType="tmRoot" restart="never">
          <p:childTnLst>
            <p:seq>
              <p:cTn id="9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2779200" y="360000"/>
            <a:ext cx="5856840" cy="10760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3200">
                <a:solidFill>
                  <a:srgbClr val="000080"/>
                </a:solidFill>
              </a:rPr>
              <a:t>Проект решения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80"/>
                </a:solidFill>
              </a:rPr>
              <a:t>педагогического совета</a:t>
            </a:r>
            <a:endParaRPr/>
          </a:p>
        </p:txBody>
      </p:sp>
      <p:sp>
        <p:nvSpPr>
          <p:cNvPr id="596" name="CustomShape 2"/>
          <p:cNvSpPr/>
          <p:nvPr/>
        </p:nvSpPr>
        <p:spPr>
          <a:xfrm>
            <a:off x="843480" y="2287440"/>
            <a:ext cx="8224560" cy="397260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000"/>
              <a:t> </a:t>
            </a:r>
            <a:endParaRPr/>
          </a:p>
        </p:txBody>
      </p:sp>
      <p:pic>
        <p:nvPicPr>
          <p:cNvPr descr="" id="5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800" y="206280"/>
            <a:ext cx="2415240" cy="1805760"/>
          </a:xfrm>
          <a:prstGeom prst="rect">
            <a:avLst/>
          </a:prstGeom>
          <a:ln>
            <a:noFill/>
          </a:ln>
        </p:spPr>
      </p:pic>
      <p:sp>
        <p:nvSpPr>
          <p:cNvPr id="598" name="CustomShape 3"/>
          <p:cNvSpPr/>
          <p:nvPr/>
        </p:nvSpPr>
        <p:spPr>
          <a:xfrm>
            <a:off x="648360" y="2686320"/>
            <a:ext cx="7987680" cy="31071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lang="ru-RU" sz="2000"/>
              <a:t>    </a:t>
            </a:r>
            <a:endParaRPr/>
          </a:p>
        </p:txBody>
      </p:sp>
      <p:sp>
        <p:nvSpPr>
          <p:cNvPr id="599" name="CustomShape 4"/>
          <p:cNvSpPr/>
          <p:nvPr/>
        </p:nvSpPr>
        <p:spPr>
          <a:xfrm>
            <a:off x="936000" y="2016000"/>
            <a:ext cx="7052040" cy="42440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r>
              <a:rPr lang="ru-RU" sz="2000">
                <a:latin typeface="Times New Roman"/>
              </a:rPr>
              <a:t>          </a:t>
            </a:r>
            <a:r>
              <a:rPr lang="ru-RU" sz="2000">
                <a:latin typeface="Times New Roman"/>
              </a:rPr>
              <a:t>10. На заседании МО необходимо:</a:t>
            </a:r>
            <a:endParaRPr/>
          </a:p>
          <a:p>
            <a:r>
              <a:rPr lang="ru-RU" sz="2000">
                <a:latin typeface="Times New Roman"/>
              </a:rPr>
              <a:t>           </a:t>
            </a:r>
            <a:r>
              <a:rPr lang="ru-RU" sz="2000">
                <a:latin typeface="Times New Roman"/>
              </a:rPr>
              <a:t>а)  Проанализировать работу педагогов по использованию </a:t>
            </a:r>
            <a:endParaRPr/>
          </a:p>
          <a:p>
            <a:r>
              <a:rPr lang="ru-RU" sz="2000">
                <a:latin typeface="Times New Roman"/>
              </a:rPr>
              <a:t>            </a:t>
            </a:r>
            <a:r>
              <a:rPr lang="ru-RU" sz="2000">
                <a:latin typeface="Times New Roman"/>
              </a:rPr>
              <a:t>в учебно – воспитательном процессе информационно –</a:t>
            </a:r>
            <a:endParaRPr/>
          </a:p>
          <a:p>
            <a:r>
              <a:rPr lang="ru-RU" sz="2000">
                <a:latin typeface="Times New Roman"/>
              </a:rPr>
              <a:t>            </a:t>
            </a:r>
            <a:r>
              <a:rPr lang="ru-RU" sz="2000">
                <a:latin typeface="Times New Roman"/>
              </a:rPr>
              <a:t>компьютерных технологий.</a:t>
            </a:r>
            <a:endParaRPr/>
          </a:p>
          <a:p>
            <a:r>
              <a:rPr lang="ru-RU" sz="2000">
                <a:latin typeface="Times New Roman"/>
              </a:rPr>
              <a:t>           </a:t>
            </a:r>
            <a:r>
              <a:rPr lang="ru-RU" sz="2000">
                <a:latin typeface="Times New Roman"/>
              </a:rPr>
              <a:t>б) Определить возможности, условия и основные </a:t>
            </a:r>
            <a:endParaRPr/>
          </a:p>
          <a:p>
            <a:r>
              <a:rPr lang="ru-RU" sz="2000">
                <a:latin typeface="Times New Roman"/>
              </a:rPr>
              <a:t>             </a:t>
            </a:r>
            <a:r>
              <a:rPr lang="ru-RU" sz="2000">
                <a:latin typeface="Times New Roman"/>
              </a:rPr>
              <a:t>направления использования современных педагогических</a:t>
            </a:r>
            <a:endParaRPr/>
          </a:p>
          <a:p>
            <a:r>
              <a:rPr lang="ru-RU" sz="2000">
                <a:latin typeface="Times New Roman"/>
              </a:rPr>
              <a:t>              </a:t>
            </a:r>
            <a:r>
              <a:rPr lang="ru-RU" sz="2000">
                <a:latin typeface="Times New Roman"/>
              </a:rPr>
              <a:t>технологий с целью совершенствования педагогической</a:t>
            </a:r>
            <a:endParaRPr/>
          </a:p>
          <a:p>
            <a:r>
              <a:rPr lang="ru-RU" sz="2000">
                <a:latin typeface="Times New Roman"/>
              </a:rPr>
              <a:t>             </a:t>
            </a:r>
            <a:r>
              <a:rPr lang="ru-RU" sz="2000">
                <a:latin typeface="Times New Roman"/>
              </a:rPr>
              <a:t>деятельности.</a:t>
            </a:r>
            <a:endParaRPr/>
          </a:p>
          <a:p>
            <a:r>
              <a:rPr lang="ru-RU" sz="2000">
                <a:latin typeface="Times New Roman"/>
              </a:rPr>
              <a:t>          </a:t>
            </a:r>
            <a:r>
              <a:rPr lang="ru-RU" sz="2000">
                <a:latin typeface="Times New Roman"/>
              </a:rPr>
              <a:t>в) Спланировать взаимопосещение уроков с целью изучения</a:t>
            </a:r>
            <a:endParaRPr/>
          </a:p>
          <a:p>
            <a:r>
              <a:rPr lang="ru-RU" sz="2000">
                <a:latin typeface="Times New Roman"/>
              </a:rPr>
              <a:t>              </a:t>
            </a:r>
            <a:r>
              <a:rPr lang="ru-RU" sz="2000">
                <a:latin typeface="Times New Roman"/>
              </a:rPr>
              <a:t>передового педагогического опыта по использованию </a:t>
            </a:r>
            <a:endParaRPr/>
          </a:p>
          <a:p>
            <a:r>
              <a:rPr lang="ru-RU" sz="2000">
                <a:latin typeface="Times New Roman"/>
              </a:rPr>
              <a:t>              </a:t>
            </a:r>
            <a:r>
              <a:rPr lang="ru-RU" sz="2000">
                <a:latin typeface="Times New Roman"/>
              </a:rPr>
              <a:t>педагогических технологий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</a:rPr>
              <a:t>         </a:t>
            </a:r>
            <a:r>
              <a:rPr lang="ru-RU" sz="2000">
                <a:latin typeface="Times New Roman"/>
              </a:rPr>
              <a:t>11.</a:t>
            </a:r>
            <a:r>
              <a:rPr lang="ru-RU" sz="2000">
                <a:latin typeface="Times New Roman"/>
                <a:ea typeface="Times New Roman"/>
              </a:rPr>
              <a:t>Создать в каждом МО  банк данных методических разработок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Times New Roman"/>
              </a:rPr>
              <a:t>              </a:t>
            </a:r>
            <a:r>
              <a:rPr lang="ru-RU" sz="2000">
                <a:latin typeface="Times New Roman"/>
                <a:ea typeface="Times New Roman"/>
              </a:rPr>
              <a:t>учителей,  практикующих использование ИКТ и других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latin typeface="Times New Roman"/>
                <a:ea typeface="Times New Roman"/>
              </a:rPr>
              <a:t>              </a:t>
            </a:r>
            <a:r>
              <a:rPr lang="ru-RU" sz="2000">
                <a:latin typeface="Times New Roman"/>
                <a:ea typeface="Times New Roman"/>
              </a:rPr>
              <a:t>педагогических технологий.</a:t>
            </a:r>
            <a:endParaRPr/>
          </a:p>
        </p:txBody>
      </p:sp>
    </p:spTree>
  </p:cSld>
  <p:timing>
    <p:tnLst>
      <p:par>
        <p:cTn dur="indefinite" id="94" nodeType="tmRoot" restart="never">
          <p:childTnLst>
            <p:seq>
              <p:cTn id="9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1008000" y="453960"/>
            <a:ext cx="6750000" cy="5207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Удачи Вам, сельские и городские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Уважаемые учителя!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Добрые, злые и никакие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Капитаны на мостике корабля.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Удачи Вам, дебютанты и асы. 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Удачи! Особенно по утрам,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Когда Вы входите в школьные классы. </a:t>
            </a:r>
            <a:endParaRPr/>
          </a:p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b="1" lang="ru-RU" sz="2600">
                <a:solidFill>
                  <a:srgbClr val="000000"/>
                </a:solidFill>
                <a:latin typeface="Times New Roman"/>
              </a:rPr>
              <a:t>Одни - как в клетку, другие - как в храм.</a:t>
            </a:r>
            <a:endParaRPr/>
          </a:p>
        </p:txBody>
      </p:sp>
    </p:spTree>
  </p:cSld>
  <p:timing>
    <p:tnLst>
      <p:par>
        <p:cTn dur="indefinite" id="96" nodeType="tmRoot" restart="never">
          <p:childTnLst>
            <p:seq>
              <p:cTn dur="indefinite" id="9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CustomShape 3"/>
          <p:cNvSpPr/>
          <p:nvPr/>
        </p:nvSpPr>
        <p:spPr>
          <a:xfrm>
            <a:off x="2143080" y="1357200"/>
            <a:ext cx="6395400" cy="389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Название слайда</a:t>
            </a:r>
            <a:endParaRPr/>
          </a:p>
        </p:txBody>
      </p:sp>
      <p:pic>
        <p:nvPicPr>
          <p:cNvPr descr="" id="4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576000"/>
            <a:ext cx="8778960" cy="58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792000" y="1512000"/>
            <a:ext cx="7630560" cy="39758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ff"/>
                </a:solidFill>
              </a:rPr>
              <a:t>  </a:t>
            </a:r>
            <a:r>
              <a:rPr b="1" lang="ru-RU" sz="2400">
                <a:solidFill>
                  <a:srgbClr val="0000ff"/>
                </a:solidFill>
              </a:rPr>
              <a:t>Качество образования — это востребованность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ff"/>
                </a:solidFill>
              </a:rPr>
              <a:t> </a:t>
            </a:r>
            <a:r>
              <a:rPr b="1" lang="ru-RU" sz="2400">
                <a:solidFill>
                  <a:srgbClr val="0000ff"/>
                </a:solidFill>
              </a:rPr>
              <a:t>полученных знаний в конкретных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ff"/>
                </a:solidFill>
              </a:rPr>
              <a:t> </a:t>
            </a:r>
            <a:r>
              <a:rPr b="1" lang="ru-RU" sz="2400">
                <a:solidFill>
                  <a:srgbClr val="0000ff"/>
                </a:solidFill>
              </a:rPr>
              <a:t>условиях и местах их применения для достижения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ff"/>
                </a:solidFill>
              </a:rPr>
              <a:t> </a:t>
            </a:r>
            <a:r>
              <a:rPr b="1" lang="ru-RU" sz="2400">
                <a:solidFill>
                  <a:srgbClr val="0000ff"/>
                </a:solidFill>
              </a:rPr>
              <a:t>конкретной цели и повышения качества жизни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ff"/>
                </a:solidFill>
              </a:rPr>
              <a:t> </a:t>
            </a:r>
            <a:r>
              <a:rPr b="1" lang="ru-RU" sz="2400">
                <a:solidFill>
                  <a:srgbClr val="0000ff"/>
                </a:solidFill>
              </a:rPr>
              <a:t>выпускника.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ff"/>
                </a:solidFill>
              </a:rPr>
              <a:t>    </a:t>
            </a:r>
            <a:r>
              <a:rPr lang="ru-RU" sz="2000">
                <a:solidFill>
                  <a:srgbClr val="0000ff"/>
                </a:solidFill>
              </a:rPr>
              <a:t>При этом развитие качества образования предполагает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ff"/>
                </a:solidFill>
              </a:rPr>
              <a:t>     </a:t>
            </a:r>
            <a:r>
              <a:rPr lang="ru-RU" sz="2000">
                <a:solidFill>
                  <a:srgbClr val="0000ff"/>
                </a:solidFill>
              </a:rPr>
              <a:t>постоянное совершенствование трех составляющих:</a:t>
            </a: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b="1" lang="ru-RU" sz="2000">
                <a:solidFill>
                  <a:srgbClr val="ff3366"/>
                </a:solidFill>
              </a:rPr>
              <a:t>   </a:t>
            </a:r>
            <a:r>
              <a:rPr b="1" lang="ru-RU" sz="2000">
                <a:solidFill>
                  <a:srgbClr val="ff3366"/>
                </a:solidFill>
              </a:rPr>
              <a:t>образовательных результатов;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b="1" lang="ru-RU" sz="2000">
                <a:solidFill>
                  <a:srgbClr val="ff3366"/>
                </a:solidFill>
              </a:rPr>
              <a:t>   </a:t>
            </a:r>
            <a:r>
              <a:rPr b="1" lang="ru-RU" sz="2000">
                <a:solidFill>
                  <a:srgbClr val="ff3366"/>
                </a:solidFill>
              </a:rPr>
              <a:t>организации образовательного процесса;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b="1" lang="ru-RU" sz="2000">
                <a:solidFill>
                  <a:srgbClr val="ff3366"/>
                </a:solidFill>
              </a:rPr>
              <a:t>   </a:t>
            </a:r>
            <a:r>
              <a:rPr b="1" lang="ru-RU" sz="2000">
                <a:solidFill>
                  <a:srgbClr val="ff3366"/>
                </a:solidFill>
              </a:rPr>
              <a:t>квалификации педагогических работников</a:t>
            </a:r>
            <a:r>
              <a:rPr lang="ru-RU" sz="2000">
                <a:solidFill>
                  <a:srgbClr val="ff3366"/>
                </a:solidFill>
              </a:rPr>
              <a:t>.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1150560" y="214200"/>
            <a:ext cx="6981120" cy="1457640"/>
          </a:xfrm>
          <a:prstGeom prst="rect">
            <a:avLst/>
          </a:prstGeom>
          <a:noFill/>
          <a:ln>
            <a:noFill/>
          </a:ln>
        </p:spPr>
        <p:txBody>
          <a:bodyPr anchor="b" bIns="46800" lIns="90000" rIns="90000" tIns="46800"/>
          <a:p>
            <a:r>
              <a:rPr b="1" i="1" lang="ru-RU"/>
              <a:t>«Нельзя человека научить на всю жизнь,</a:t>
            </a:r>
            <a:endParaRPr/>
          </a:p>
          <a:p>
            <a:r>
              <a:rPr b="1" i="1" lang="ru-RU"/>
              <a:t>его надо  научить учиться всю жизнь!»</a:t>
            </a:r>
            <a:endParaRPr/>
          </a:p>
          <a:p>
            <a:pPr algn="r"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i="1" lang="ru-RU"/>
              <a:t>                                                                                                            </a:t>
            </a:r>
            <a:r>
              <a:rPr b="1" i="1" lang="ru-RU"/>
              <a:t>(педагогическая истина)</a:t>
            </a:r>
            <a:endParaRPr/>
          </a:p>
        </p:txBody>
      </p:sp>
      <p:sp>
        <p:nvSpPr>
          <p:cNvPr id="501" name="CustomShape 2"/>
          <p:cNvSpPr/>
          <p:nvPr/>
        </p:nvSpPr>
        <p:spPr>
          <a:xfrm>
            <a:off x="720000" y="2007000"/>
            <a:ext cx="7767720" cy="411012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>
              <a:lnSpc>
                <a:spcPct val="80000"/>
              </a:lnSpc>
              <a:buBlip>
                <a:blip r:embed="rId1"/>
              </a:buBlip>
            </a:pPr>
            <a:r>
              <a:rPr b="1" lang="ru-RU" sz="2000" u="sng">
                <a:solidFill>
                  <a:srgbClr val="ff0000"/>
                </a:solidFill>
                <a:latin typeface="Times New Roman"/>
              </a:rPr>
              <a:t>Качество образования</a:t>
            </a:r>
            <a:r>
              <a:rPr b="1" lang="ru-RU" sz="2000">
                <a:solidFill>
                  <a:srgbClr val="ff0000"/>
                </a:solidFill>
                <a:latin typeface="Times New Roman"/>
              </a:rPr>
              <a:t> – категория сложная, существует разнообразие трактовок и включает:</a:t>
            </a:r>
            <a:endParaRPr/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итоговую успеваемость</a:t>
            </a:r>
            <a:endParaRPr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ЕГЭ</a:t>
            </a:r>
            <a:endParaRPr/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итоговые экзамены</a:t>
            </a:r>
            <a:endParaRPr/>
          </a:p>
          <a:p>
            <a:pPr>
              <a:lnSpc>
                <a:spcPct val="80000"/>
              </a:lnSpc>
              <a:buBlip>
                <a:blip r:embed="rId5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промежуточную аттестацию</a:t>
            </a:r>
            <a:endParaRPr/>
          </a:p>
          <a:p>
            <a:pPr>
              <a:lnSpc>
                <a:spcPct val="80000"/>
              </a:lnSpc>
              <a:buBlip>
                <a:blip r:embed="rId6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результаты административных работ</a:t>
            </a:r>
            <a:endParaRPr/>
          </a:p>
          <a:p>
            <a:pPr>
              <a:lnSpc>
                <a:spcPct val="80000"/>
              </a:lnSpc>
              <a:buBlip>
                <a:blip r:embed="rId7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лидерство отдельных учащихся</a:t>
            </a:r>
            <a:endParaRPr/>
          </a:p>
          <a:p>
            <a:pPr>
              <a:lnSpc>
                <a:spcPct val="80000"/>
              </a:lnSpc>
              <a:buBlip>
                <a:blip r:embed="rId8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лидерство класса</a:t>
            </a:r>
            <a:endParaRPr/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личную удовлетворённость участников образовательного процесса</a:t>
            </a:r>
            <a:endParaRPr/>
          </a:p>
          <a:p>
            <a:pPr>
              <a:lnSpc>
                <a:spcPct val="80000"/>
              </a:lnSpc>
              <a:buBlip>
                <a:blip r:embed="rId10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представление достижений на различных уровнях</a:t>
            </a:r>
            <a:endParaRPr/>
          </a:p>
          <a:p>
            <a:pPr>
              <a:lnSpc>
                <a:spcPct val="80000"/>
              </a:lnSpc>
              <a:buBlip>
                <a:blip r:embed="rId11"/>
              </a:buBlip>
            </a:pPr>
            <a:r>
              <a:rPr b="1" lang="ru-RU" sz="2000">
                <a:solidFill>
                  <a:srgbClr val="ff0000"/>
                </a:solidFill>
                <a:latin typeface="Times New Roman"/>
              </a:rPr>
              <a:t>уровень воспитанности и т.д.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04000" y="295560"/>
            <a:ext cx="8227800" cy="1143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ru-RU" sz="2600">
                <a:solidFill>
                  <a:srgbClr val="ff3366"/>
                </a:solidFill>
                <a:latin typeface="Times New Roman"/>
              </a:rPr>
              <a:t>      </a:t>
            </a:r>
            <a:r>
              <a:rPr b="1" i="1" lang="ru-RU" sz="2600">
                <a:solidFill>
                  <a:srgbClr val="ff3366"/>
                </a:solidFill>
                <a:latin typeface="Times New Roman"/>
              </a:rPr>
              <a:t>Условия достижения «нового современного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600">
                <a:solidFill>
                  <a:srgbClr val="ff3366"/>
                </a:solidFill>
                <a:latin typeface="Times New Roman"/>
              </a:rPr>
              <a:t>качества образования»:</a:t>
            </a:r>
            <a:endParaRPr/>
          </a:p>
        </p:txBody>
      </p:sp>
      <p:sp>
        <p:nvSpPr>
          <p:cNvPr id="503" name="CustomShape 2"/>
          <p:cNvSpPr/>
          <p:nvPr/>
        </p:nvSpPr>
        <p:spPr>
          <a:xfrm>
            <a:off x="1872000" y="1999080"/>
            <a:ext cx="6334920" cy="39758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wrap="none"/>
          <a:p>
            <a:pPr>
              <a:lnSpc>
                <a:spcPct val="100000"/>
              </a:lnSpc>
            </a:pPr>
            <a:r>
              <a:rPr b="1" i="1" lang="ru-RU" sz="1300">
                <a:latin typeface="Times New Roman"/>
              </a:rPr>
              <a:t>-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введение в действие государственных образовательных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стандартов и компонента школы  учебного плана;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оптимизация учебной, психологической и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 </a:t>
            </a:r>
            <a:r>
              <a:rPr b="1" lang="ru-RU" sz="2000">
                <a:latin typeface="Times New Roman"/>
              </a:rPr>
              <a:t>физической нагрузки учащихся;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обеспечение дифференциации и индивидуализации обучения;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использование нравственного потенциала искусства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как средства  духовного развития личности;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введение профильного обучения в старшей школе;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усиление роли дисциплин, обеспечивающих социализацию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    </a:t>
            </a:r>
            <a:r>
              <a:rPr b="1" lang="ru-RU" sz="2000">
                <a:latin typeface="Times New Roman"/>
              </a:rPr>
              <a:t>учащихся;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развитие дистанционного образования;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создание эффективной государственно-общественной системы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экспертизы и контроля качества учебной литературы;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- создание государственной системы оценки качества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>
                <a:latin typeface="Times New Roman"/>
              </a:rPr>
              <a:t> </a:t>
            </a:r>
            <a:r>
              <a:rPr b="1" lang="ru-RU" sz="2000">
                <a:latin typeface="Times New Roman"/>
              </a:rPr>
              <a:t>образования.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504000" y="1699920"/>
            <a:ext cx="7699680" cy="2982960"/>
          </a:xfrm>
          <a:prstGeom prst="rect">
            <a:avLst/>
          </a:prstGeom>
          <a:noFill/>
          <a:ln>
            <a:noFill/>
          </a:ln>
        </p:spPr>
        <p:txBody>
          <a:bodyPr anchor="b" bIns="46800" lIns="90000" rIns="90000" tIns="46800"/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i="1" lang="ru-RU" sz="3200"/>
              <a:t>«Если я повелю своему генералу обернуться морской чайкой, и если генерал не выполнит приказа, это будет 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i="1" lang="ru-RU" sz="3200"/>
              <a:t>не его вина, а моя»</a:t>
            </a:r>
            <a:r>
              <a:rPr lang="ru-RU" sz="3200"/>
              <a:t> </a:t>
            </a:r>
            <a:endParaRPr/>
          </a:p>
        </p:txBody>
      </p:sp>
      <p:sp>
        <p:nvSpPr>
          <p:cNvPr id="505" name="CustomShape 2"/>
          <p:cNvSpPr/>
          <p:nvPr/>
        </p:nvSpPr>
        <p:spPr>
          <a:xfrm>
            <a:off x="2276280" y="4949640"/>
            <a:ext cx="6200640" cy="790560"/>
          </a:xfrm>
          <a:prstGeom prst="rect">
            <a:avLst/>
          </a:prstGeom>
          <a:noFill/>
          <a:ln>
            <a:noFill/>
          </a:ln>
        </p:spPr>
        <p:txBody>
          <a:bodyPr bIns="46800" lIns="90000" rIns="90000" tIns="46800"/>
          <a:p>
            <a:pPr algn="r">
              <a:lnSpc>
                <a:spcPct val="90000"/>
              </a:lnSpc>
              <a:buSzPct val="25000"/>
              <a:buFont charset="2" typeface="Wingdings"/>
              <a:buChar char=""/>
            </a:pPr>
            <a:r>
              <a:rPr lang="ru-RU" sz="2500"/>
              <a:t> </a:t>
            </a:r>
            <a:r>
              <a:rPr i="1" lang="ru-RU" sz="2500"/>
              <a:t>Антуан де Сент-Экзюпери «Маленький принц»</a:t>
            </a:r>
            <a:r>
              <a:rPr lang="ru-RU" sz="2500"/>
              <a:t> 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1000080" y="2000160"/>
            <a:ext cx="7281360" cy="146448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CustomShape 2"/>
          <p:cNvSpPr/>
          <p:nvPr/>
        </p:nvSpPr>
        <p:spPr>
          <a:xfrm>
            <a:off x="1428840" y="3786120"/>
            <a:ext cx="6395400" cy="174708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CustomShape 3"/>
          <p:cNvSpPr/>
          <p:nvPr/>
        </p:nvSpPr>
        <p:spPr>
          <a:xfrm>
            <a:off x="648000" y="186480"/>
            <a:ext cx="7767000" cy="14652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5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360" y="504000"/>
            <a:ext cx="11012040" cy="777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