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79" r:id="rId3"/>
    <p:sldId id="278" r:id="rId4"/>
    <p:sldId id="262" r:id="rId5"/>
    <p:sldId id="289" r:id="rId6"/>
    <p:sldId id="276" r:id="rId7"/>
    <p:sldId id="261" r:id="rId8"/>
    <p:sldId id="280" r:id="rId9"/>
    <p:sldId id="264" r:id="rId10"/>
    <p:sldId id="287" r:id="rId11"/>
    <p:sldId id="288" r:id="rId12"/>
    <p:sldId id="267" r:id="rId13"/>
    <p:sldId id="268" r:id="rId14"/>
    <p:sldId id="272" r:id="rId15"/>
    <p:sldId id="285" r:id="rId16"/>
    <p:sldId id="286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1AD39-C652-4E0E-A595-C4183BBD06E3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D5513-FD57-46D9-B707-97BF8A75F0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575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0%D0%BD%D0%B8%D0%BC%D0%B0%D1%88%D0%BA%D0%B8%20%D0%BF%D1%80%D0%BE%20%D1%88%D0%BA%D0%BE%D0%BB%D1%83&amp;img_url=http://vashechudo.runwww.vashechudo.ru/images/photos/medium/article1025.jpg&amp;pos=3&amp;rpt=simage&amp;lr=11200&amp;noreask=1&amp;source=wi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6642"/>
            <a:ext cx="8215338" cy="189436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Урок русского языка в </a:t>
            </a:r>
            <a:r>
              <a:rPr lang="en-US" sz="4000" dirty="0" smtClean="0">
                <a:solidFill>
                  <a:srgbClr val="002060"/>
                </a:solidFill>
              </a:rPr>
              <a:t> 1 </a:t>
            </a:r>
            <a:r>
              <a:rPr lang="ru-RU" sz="4000" dirty="0" smtClean="0">
                <a:solidFill>
                  <a:srgbClr val="002060"/>
                </a:solidFill>
              </a:rPr>
              <a:t>классе</a:t>
            </a:r>
            <a:r>
              <a:rPr lang="en-US" sz="4400" dirty="0" smtClean="0">
                <a:solidFill>
                  <a:srgbClr val="002060"/>
                </a:solidFill>
              </a:rPr>
              <a:t/>
            </a:r>
            <a:br>
              <a:rPr lang="en-US" sz="4400" dirty="0" smtClean="0">
                <a:solidFill>
                  <a:srgbClr val="002060"/>
                </a:solidFill>
              </a:rPr>
            </a:b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157192"/>
            <a:ext cx="6845969" cy="1371600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>
                <a:solidFill>
                  <a:srgbClr val="7030A0"/>
                </a:solidFill>
                <a:latin typeface="Monotype Corsiva" pitchFamily="66" charset="0"/>
              </a:rPr>
              <a:t>« Перенос слов »</a:t>
            </a:r>
            <a:endParaRPr lang="ru-RU" sz="6000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0" y="1428736"/>
            <a:ext cx="3399197" cy="36004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214414" y="471488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Разделите  слова горизонтальными  чёрточками  для  переноса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7467600" cy="4473712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лето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заяц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зима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слива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ворона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поэт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</a:p>
        </p:txBody>
      </p:sp>
      <p:pic>
        <p:nvPicPr>
          <p:cNvPr id="4" name="Рисунок 3" descr="D:\л.в\презентации к мастеру\14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714750"/>
            <a:ext cx="25019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Самопроверка по образцу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115328" cy="5402406"/>
          </a:xfrm>
        </p:spPr>
        <p:txBody>
          <a:bodyPr/>
          <a:lstStyle/>
          <a:p>
            <a:pPr algn="ctr">
              <a:buNone/>
              <a:defRPr/>
            </a:pPr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  <a:defRPr/>
            </a:pPr>
            <a:r>
              <a:rPr lang="ru-RU" sz="3200" b="1" dirty="0" err="1" smtClean="0">
                <a:solidFill>
                  <a:srgbClr val="7030A0"/>
                </a:solidFill>
              </a:rPr>
              <a:t>Ле-то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     </a:t>
            </a:r>
            <a:r>
              <a:rPr lang="ru-RU" sz="3200" b="1" dirty="0" err="1" smtClean="0">
                <a:solidFill>
                  <a:srgbClr val="00B050"/>
                </a:solidFill>
              </a:rPr>
              <a:t>за-яц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smtClean="0"/>
              <a:t>    </a:t>
            </a:r>
            <a:r>
              <a:rPr lang="ru-RU" sz="3200" b="1" dirty="0" err="1" smtClean="0">
                <a:solidFill>
                  <a:srgbClr val="7030A0"/>
                </a:solidFill>
              </a:rPr>
              <a:t>зи-ма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   </a:t>
            </a:r>
            <a:r>
              <a:rPr lang="ru-RU" sz="3200" b="1" dirty="0" err="1" smtClean="0">
                <a:solidFill>
                  <a:srgbClr val="00B050"/>
                </a:solidFill>
              </a:rPr>
              <a:t>сли-ва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ctr">
              <a:buNone/>
              <a:defRPr/>
            </a:pPr>
            <a:r>
              <a:rPr lang="ru-RU" sz="3200" b="1" dirty="0" smtClean="0"/>
              <a:t>   </a:t>
            </a:r>
            <a:r>
              <a:rPr lang="ru-RU" sz="3200" b="1" dirty="0" err="1" smtClean="0">
                <a:solidFill>
                  <a:srgbClr val="7030A0"/>
                </a:solidFill>
              </a:rPr>
              <a:t>во-рона</a:t>
            </a:r>
            <a:r>
              <a:rPr lang="ru-RU" sz="3200" b="1" dirty="0" smtClean="0">
                <a:solidFill>
                  <a:srgbClr val="7030A0"/>
                </a:solidFill>
              </a:rPr>
              <a:t>  </a:t>
            </a:r>
            <a:r>
              <a:rPr lang="ru-RU" sz="3200" b="1" dirty="0" smtClean="0"/>
              <a:t>    </a:t>
            </a:r>
            <a:r>
              <a:rPr lang="ru-RU" sz="3200" b="1" dirty="0" err="1" smtClean="0">
                <a:solidFill>
                  <a:srgbClr val="00B050"/>
                </a:solidFill>
              </a:rPr>
              <a:t>по-эт</a:t>
            </a:r>
            <a:r>
              <a:rPr lang="ru-RU" sz="3200" b="1" dirty="0" smtClean="0"/>
              <a:t>      </a:t>
            </a:r>
            <a:r>
              <a:rPr lang="ru-RU" sz="3200" b="1" dirty="0" err="1" smtClean="0">
                <a:solidFill>
                  <a:srgbClr val="7030A0"/>
                </a:solidFill>
              </a:rPr>
              <a:t>уче-ник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ctr">
              <a:buNone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Самооценка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- сделано без ошибок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- допущены 1-2 ошибки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- допущено более 2-х ошибок    </a:t>
            </a:r>
            <a:r>
              <a:rPr lang="ru-RU" sz="2000" dirty="0" smtClean="0">
                <a:solidFill>
                  <a:srgbClr val="0070C0"/>
                </a:solidFill>
              </a:rPr>
              <a:t>                    </a:t>
            </a:r>
          </a:p>
          <a:p>
            <a:pPr>
              <a:buNone/>
              <a:defRPr/>
            </a:pPr>
            <a:r>
              <a:rPr lang="ru-RU" dirty="0" smtClean="0"/>
              <a:t>                                                                        </a:t>
            </a: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857224" y="4429132"/>
            <a:ext cx="142875" cy="142875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857224" y="4857760"/>
            <a:ext cx="142875" cy="142875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857224" y="5214950"/>
            <a:ext cx="142875" cy="14287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" name="Рисунок 10" descr="j0435773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3857625"/>
            <a:ext cx="16700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Подведём итоги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Какое открытие мы сегодня сделали?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Для чего нам понадобились эти  правила?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Как нам удалось открыть правила.</a:t>
            </a:r>
          </a:p>
          <a:p>
            <a:pPr>
              <a:buNone/>
            </a:pPr>
            <a:endParaRPr lang="ru-RU" sz="3600" dirty="0"/>
          </a:p>
        </p:txBody>
      </p:sp>
      <p:pic>
        <p:nvPicPr>
          <p:cNvPr id="5" name="Рисунок 4" descr="76583865_s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0"/>
            <a:ext cx="2286016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Сегодня на уроке </a:t>
            </a:r>
            <a:r>
              <a:rPr lang="ru-RU" sz="4400" b="1" dirty="0" smtClean="0">
                <a:solidFill>
                  <a:srgbClr val="C00000"/>
                </a:solidFill>
              </a:rPr>
              <a:t>: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7888960" cy="452339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 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 научился….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Было интересно….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Было трудно……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Могу похвалить себя за то, что….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Мне понравилось….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Мне показалось важным…………</a:t>
            </a: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Cj04280710000[1]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0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467600" cy="15716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 за</a:t>
            </a:r>
            <a:b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урок !</a:t>
            </a: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1026" name="Picture 2" descr="I:\Анимированные\Звонок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288389" cy="3102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Реализация ФГОС на уроках русского языка 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классе 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0" algn="ctr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Урок  русского языка,  1 класс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еренос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слов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Тип урока:     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Открытие нового знания.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Использование технологий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проблемно-диалогическая технология.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Учебник «Русский язык», 1 класс, 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В.П.Канакина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В.Г.Горецкий.            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Форма организации учебной работы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фронтальная  и  в парах.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           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предметные: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Переносить слова с одной строки на другую по  алгоритму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личностные: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Проявлять  учебно-познавательный интерес к новому учебному материалу 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Понимать причины успеха в учебной деятельности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Универсальные учебные действия: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регулятивные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Определять цель деятельности на уроке с помощью учителя;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Учится работать по предложенному учителем плану;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познавательные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Использовать 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знако-символические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средства при оформлении правил переноса;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Делать  выводы о результате совместной работы класса и учителя;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Составлять  алгоритм под руководством учителя;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коммуникативные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Слушать  и понимать речь других;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Договариваться и приходить  к общему решению в совместной деятельности с одноклассниками.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ки\картинки\Картинки 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642910" y="785794"/>
            <a:ext cx="7715304" cy="138590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242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2528"/>
          </a:xfrm>
        </p:spPr>
        <p:txBody>
          <a:bodyPr>
            <a:normAutofit fontScale="90000"/>
          </a:bodyPr>
          <a:lstStyle/>
          <a:p>
            <a:pPr algn="ctr"/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рады приветствовать вас в нашем классе!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 есть классы и лучше и краше.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пусть в нашем классе вам будет светло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Пусть будет уютно и очень легко.</a:t>
            </a:r>
          </a:p>
          <a:p>
            <a:endParaRPr lang="ru-RU" dirty="0"/>
          </a:p>
        </p:txBody>
      </p:sp>
      <p:pic>
        <p:nvPicPr>
          <p:cNvPr id="4" name="Рисунок 3" descr="76583865_s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4357694"/>
            <a:ext cx="2714596" cy="2714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Минутка чистописания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         </a:t>
            </a:r>
            <a:r>
              <a:rPr lang="ru-RU" sz="3200" b="1" i="1" dirty="0" smtClean="0">
                <a:solidFill>
                  <a:srgbClr val="0070C0"/>
                </a:solidFill>
              </a:rPr>
              <a:t>а  о  у 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ы</a:t>
            </a:r>
            <a:r>
              <a:rPr lang="ru-RU" sz="3200" b="1" i="1" dirty="0" smtClean="0">
                <a:solidFill>
                  <a:srgbClr val="0070C0"/>
                </a:solidFill>
              </a:rPr>
              <a:t>  и  ё  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р</a:t>
            </a:r>
            <a:r>
              <a:rPr lang="ru-RU" sz="3200" b="1" i="1" dirty="0" smtClean="0">
                <a:solidFill>
                  <a:srgbClr val="0070C0"/>
                </a:solidFill>
              </a:rPr>
              <a:t>   в   л   е  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ю</a:t>
            </a:r>
            <a:r>
              <a:rPr lang="ru-RU" sz="3200" b="1" i="1" dirty="0" smtClean="0">
                <a:solidFill>
                  <a:srgbClr val="0070C0"/>
                </a:solidFill>
              </a:rPr>
              <a:t>  э  я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" name="Picture 2" descr="C:\Documents and Settings\Admin\Рабочий стол\0002-001-Uproschenie-vyrazheni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112" y="3500438"/>
            <a:ext cx="2309719" cy="3180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7743233" cy="611678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4000" i="1" dirty="0" smtClean="0">
              <a:latin typeface="+mj-lt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        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      Липа,  дуб,  облака.</a:t>
            </a:r>
          </a:p>
          <a:p>
            <a:pPr>
              <a:buNone/>
            </a:pPr>
            <a:endParaRPr lang="ru-RU" sz="4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>- Что общего в этих словах?</a:t>
            </a:r>
          </a:p>
          <a:p>
            <a:pPr>
              <a:buNone/>
            </a:pPr>
            <a:r>
              <a:rPr lang="ru-RU" dirty="0" smtClean="0"/>
              <a:t>- Прочитайте трёхсложное слово…</a:t>
            </a:r>
          </a:p>
          <a:p>
            <a:pPr>
              <a:buNone/>
            </a:pPr>
            <a:r>
              <a:rPr lang="ru-RU" dirty="0" smtClean="0"/>
              <a:t>- Какие знания понадобились?</a:t>
            </a:r>
          </a:p>
          <a:p>
            <a:pPr>
              <a:buNone/>
            </a:pPr>
            <a:r>
              <a:rPr lang="ru-RU" dirty="0" smtClean="0"/>
              <a:t>- Какое задание можно выполнить со словами?</a:t>
            </a:r>
            <a:endParaRPr lang="ru-RU" dirty="0"/>
          </a:p>
        </p:txBody>
      </p:sp>
      <p:pic>
        <p:nvPicPr>
          <p:cNvPr id="7" name="Рисунок 6" descr="school02-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500438"/>
            <a:ext cx="221457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 урока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Перенос  слов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contrast="20000"/>
          </a:blip>
          <a:srcRect l="-1472" t="-2255" r="-1302" b="-2722"/>
          <a:stretch>
            <a:fillRect/>
          </a:stretch>
        </p:blipFill>
        <p:spPr bwMode="auto">
          <a:xfrm rot="419864">
            <a:off x="3330829" y="4349337"/>
            <a:ext cx="2333625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Перенос слов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Наша цель: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Узнаем правила переноса.</a:t>
            </a:r>
          </a:p>
          <a:p>
            <a:pPr>
              <a:buNone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Будем учиться применять новые знания при письме.</a:t>
            </a:r>
          </a:p>
        </p:txBody>
      </p:sp>
      <p:pic>
        <p:nvPicPr>
          <p:cNvPr id="1027" name="Picture 3" descr="G:\Анимированные\ur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865474"/>
            <a:ext cx="2643206" cy="2458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858180" cy="637395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План:</a:t>
            </a:r>
          </a:p>
          <a:p>
            <a:pPr marL="457200" indent="-457200">
              <a:buNone/>
            </a:pPr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Прочитать слова.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Обратить внимание на выделенные буквы.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Посмотреть, где стоит знак переноса ( - ).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Сформулировать правило переноса слов.</a:t>
            </a:r>
          </a:p>
          <a:p>
            <a:pPr marL="457200" indent="-457200">
              <a:buFont typeface="+mj-lt"/>
              <a:buAutoNum type="arabicPeriod"/>
            </a:pPr>
            <a:endParaRPr lang="ru-RU" sz="2800" dirty="0"/>
          </a:p>
        </p:txBody>
      </p:sp>
      <p:pic>
        <p:nvPicPr>
          <p:cNvPr id="7" name="Picture 2" descr="http://domovenok-as.ru/images/photos/medium/article10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357694"/>
            <a:ext cx="3157541" cy="19288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Правила переноса слов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Слова переносятся с одной строки на другую по слогам.</a:t>
            </a:r>
          </a:p>
          <a:p>
            <a:pPr marL="514350" indent="-514350">
              <a:buAutoNum type="arabicPeriod"/>
            </a:pP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2. Слова из одного слога не переносятся. </a:t>
            </a:r>
          </a:p>
          <a:p>
            <a:pPr marL="514350" indent="-514350">
              <a:buNone/>
            </a:pP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Одну букву нельзя оставлять на строчке или переносить на другую строку.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7116" y="173050"/>
            <a:ext cx="7467600" cy="143985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перенести слово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071678"/>
            <a:ext cx="8072494" cy="4381658"/>
          </a:xfrm>
        </p:spPr>
        <p:txBody>
          <a:bodyPr/>
          <a:lstStyle/>
          <a:p>
            <a:pPr lvl="0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Читаем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проговариваем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 слово.</a:t>
            </a:r>
          </a:p>
          <a:p>
            <a:pPr lvl="0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Делим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слоги.</a:t>
            </a:r>
          </a:p>
          <a:p>
            <a:pPr lvl="0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Вспоминаем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какое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правило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подходит.</a:t>
            </a:r>
          </a:p>
          <a:p>
            <a:pPr lvl="0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Записываем.</a:t>
            </a:r>
          </a:p>
          <a:p>
            <a:endParaRPr lang="ru-RU" dirty="0"/>
          </a:p>
        </p:txBody>
      </p:sp>
      <p:pic>
        <p:nvPicPr>
          <p:cNvPr id="3074" name="Picture 2" descr="http://klub-drug.ru/wp-content/uploads/2011/04/41.2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929198"/>
            <a:ext cx="1834885" cy="1720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1606</TotalTime>
  <Words>436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Урок русского языка в  1 классе </vt:lpstr>
      <vt:lpstr>Слайд 2</vt:lpstr>
      <vt:lpstr>                  Минутка чистописания</vt:lpstr>
      <vt:lpstr>Слайд 4</vt:lpstr>
      <vt:lpstr>Тема  урока</vt:lpstr>
      <vt:lpstr>Тема:      Перенос слов  Наша цель:</vt:lpstr>
      <vt:lpstr>     Работа в парах</vt:lpstr>
      <vt:lpstr>Правила переноса слов</vt:lpstr>
      <vt:lpstr>Алгоритм  ( как перенести слово)</vt:lpstr>
      <vt:lpstr> Разделите  слова горизонтальными  чёрточками  для  переноса.</vt:lpstr>
      <vt:lpstr>Самопроверка по образцу</vt:lpstr>
      <vt:lpstr>Подведём итоги</vt:lpstr>
      <vt:lpstr>Сегодня на уроке :</vt:lpstr>
      <vt:lpstr>Благодарю  за  урок ! </vt:lpstr>
      <vt:lpstr>Реализация ФГОС на уроках русского языка в  1 классе </vt:lpstr>
      <vt:lpstr>Планируемые результаты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Raybook</dc:creator>
  <cp:lastModifiedBy>ЕЛЕНА</cp:lastModifiedBy>
  <cp:revision>141</cp:revision>
  <dcterms:created xsi:type="dcterms:W3CDTF">2013-04-08T15:15:32Z</dcterms:created>
  <dcterms:modified xsi:type="dcterms:W3CDTF">2014-04-10T18:19:01Z</dcterms:modified>
</cp:coreProperties>
</file>